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93" r:id="rId1"/>
  </p:sldMasterIdLst>
  <p:notesMasterIdLst>
    <p:notesMasterId r:id="rId21"/>
  </p:notesMasterIdLst>
  <p:handoutMasterIdLst>
    <p:handoutMasterId r:id="rId22"/>
  </p:handoutMasterIdLst>
  <p:sldIdLst>
    <p:sldId id="256" r:id="rId2"/>
    <p:sldId id="257" r:id="rId3"/>
    <p:sldId id="279" r:id="rId4"/>
    <p:sldId id="278" r:id="rId5"/>
    <p:sldId id="259" r:id="rId6"/>
    <p:sldId id="280" r:id="rId7"/>
    <p:sldId id="277" r:id="rId8"/>
    <p:sldId id="262" r:id="rId9"/>
    <p:sldId id="276" r:id="rId10"/>
    <p:sldId id="282" r:id="rId11"/>
    <p:sldId id="284" r:id="rId12"/>
    <p:sldId id="264" r:id="rId13"/>
    <p:sldId id="263" r:id="rId14"/>
    <p:sldId id="272" r:id="rId15"/>
    <p:sldId id="275" r:id="rId16"/>
    <p:sldId id="285" r:id="rId17"/>
    <p:sldId id="268" r:id="rId18"/>
    <p:sldId id="269" r:id="rId19"/>
    <p:sldId id="270" r:id="rId20"/>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E50"/>
    <a:srgbClr val="4B851F"/>
    <a:srgbClr val="68851F"/>
    <a:srgbClr val="595959"/>
    <a:srgbClr val="EC008C"/>
    <a:srgbClr val="6666FF"/>
    <a:srgbClr val="FF3300"/>
    <a:srgbClr val="CACACA"/>
    <a:srgbClr val="791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10" autoAdjust="0"/>
    <p:restoredTop sz="86375" autoAdjust="0"/>
  </p:normalViewPr>
  <p:slideViewPr>
    <p:cSldViewPr>
      <p:cViewPr>
        <p:scale>
          <a:sx n="80" d="100"/>
          <a:sy n="80" d="100"/>
        </p:scale>
        <p:origin x="-1548" y="-840"/>
      </p:cViewPr>
      <p:guideLst>
        <p:guide orient="horz" pos="720"/>
        <p:guide pos="672"/>
      </p:guideLst>
    </p:cSldViewPr>
  </p:slideViewPr>
  <p:outlineViewPr>
    <p:cViewPr>
      <p:scale>
        <a:sx n="33" d="100"/>
        <a:sy n="33" d="100"/>
      </p:scale>
      <p:origin x="0" y="799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46" d="100"/>
          <a:sy n="46" d="100"/>
        </p:scale>
        <p:origin x="-2660"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Rectangle 1027"/>
          <p:cNvSpPr>
            <a:spLocks noGrp="1" noChangeArrowheads="1"/>
          </p:cNvSpPr>
          <p:nvPr>
            <p:ph type="dt" sz="quarter" idx="1"/>
          </p:nvPr>
        </p:nvSpPr>
        <p:spPr bwMode="auto">
          <a:xfrm>
            <a:off x="4144483" y="3"/>
            <a:ext cx="3170717" cy="480060"/>
          </a:xfrm>
          <a:prstGeom prst="rect">
            <a:avLst/>
          </a:prstGeom>
          <a:noFill/>
          <a:ln>
            <a:noFill/>
          </a:ln>
          <a:effectLst/>
          <a:extLst/>
        </p:spPr>
        <p:txBody>
          <a:bodyPr vert="horz" wrap="square" lIns="95062" tIns="47531" rIns="95062" bIns="47531" numCol="1" anchor="t" anchorCtr="0" compatLnSpc="1">
            <a:prstTxWarp prst="textNoShape">
              <a:avLst/>
            </a:prstTxWarp>
          </a:bodyPr>
          <a:lstStyle>
            <a:lvl1pPr algn="r">
              <a:defRPr sz="1100">
                <a:latin typeface="Century Gothic" pitchFamily="34" charset="0"/>
              </a:defRPr>
            </a:lvl1pPr>
          </a:lstStyle>
          <a:p>
            <a:pPr>
              <a:defRPr/>
            </a:pPr>
            <a:endParaRPr lang="en-US" dirty="0">
              <a:latin typeface="Trebuchet MS" panose="020B0603020202020204" pitchFamily="34" charset="0"/>
            </a:endParaRPr>
          </a:p>
        </p:txBody>
      </p:sp>
      <p:sp>
        <p:nvSpPr>
          <p:cNvPr id="67588" name="Rectangle 1028"/>
          <p:cNvSpPr>
            <a:spLocks noGrp="1" noChangeArrowheads="1"/>
          </p:cNvSpPr>
          <p:nvPr>
            <p:ph type="ftr" sz="quarter" idx="2"/>
          </p:nvPr>
        </p:nvSpPr>
        <p:spPr bwMode="auto">
          <a:xfrm>
            <a:off x="1" y="9121140"/>
            <a:ext cx="3170717" cy="480060"/>
          </a:xfrm>
          <a:prstGeom prst="rect">
            <a:avLst/>
          </a:prstGeom>
          <a:noFill/>
          <a:ln>
            <a:noFill/>
          </a:ln>
          <a:effectLst/>
          <a:extLst/>
        </p:spPr>
        <p:txBody>
          <a:bodyPr vert="horz" wrap="square" lIns="95062" tIns="47531" rIns="95062" bIns="47531" numCol="1" anchor="b" anchorCtr="0" compatLnSpc="1">
            <a:prstTxWarp prst="textNoShape">
              <a:avLst/>
            </a:prstTxWarp>
          </a:bodyPr>
          <a:lstStyle>
            <a:lvl1pPr>
              <a:defRPr sz="1100">
                <a:latin typeface="Century Gothic" pitchFamily="34" charset="0"/>
              </a:defRPr>
            </a:lvl1pPr>
          </a:lstStyle>
          <a:p>
            <a:pPr>
              <a:defRPr/>
            </a:pPr>
            <a:endParaRPr lang="en-US" dirty="0">
              <a:latin typeface="Trebuchet MS" panose="020B0603020202020204" pitchFamily="34" charset="0"/>
            </a:endParaRPr>
          </a:p>
        </p:txBody>
      </p:sp>
      <p:sp>
        <p:nvSpPr>
          <p:cNvPr id="67589" name="Rectangle 1029"/>
          <p:cNvSpPr>
            <a:spLocks noGrp="1" noChangeArrowheads="1"/>
          </p:cNvSpPr>
          <p:nvPr>
            <p:ph type="sldNum" sz="quarter" idx="3"/>
          </p:nvPr>
        </p:nvSpPr>
        <p:spPr bwMode="auto">
          <a:xfrm>
            <a:off x="4144483" y="9121140"/>
            <a:ext cx="3170717" cy="480060"/>
          </a:xfrm>
          <a:prstGeom prst="rect">
            <a:avLst/>
          </a:prstGeom>
          <a:noFill/>
          <a:ln>
            <a:noFill/>
          </a:ln>
          <a:effectLst/>
          <a:extLst/>
        </p:spPr>
        <p:txBody>
          <a:bodyPr vert="horz" wrap="square" lIns="95062" tIns="47531" rIns="95062" bIns="47531" numCol="1" anchor="b" anchorCtr="0" compatLnSpc="1">
            <a:prstTxWarp prst="textNoShape">
              <a:avLst/>
            </a:prstTxWarp>
          </a:bodyPr>
          <a:lstStyle>
            <a:lvl1pPr algn="r">
              <a:defRPr sz="1100">
                <a:latin typeface="Century Gothic" pitchFamily="34" charset="0"/>
              </a:defRPr>
            </a:lvl1pPr>
          </a:lstStyle>
          <a:p>
            <a:pPr>
              <a:defRPr/>
            </a:pPr>
            <a:fld id="{994726F6-505D-4431-83CA-6E203E10343E}" type="slidenum">
              <a:rPr lang="en-US">
                <a:latin typeface="Trebuchet MS" panose="020B0603020202020204" pitchFamily="34" charset="0"/>
              </a:rPr>
              <a:pPr>
                <a:defRPr/>
              </a:pPr>
              <a:t>‹Nr.›</a:t>
            </a:fld>
            <a:endParaRPr lang="en-US" dirty="0">
              <a:latin typeface="Trebuchet MS" panose="020B0603020202020204" pitchFamily="34" charset="0"/>
            </a:endParaRPr>
          </a:p>
        </p:txBody>
      </p:sp>
    </p:spTree>
    <p:extLst>
      <p:ext uri="{BB962C8B-B14F-4D97-AF65-F5344CB8AC3E}">
        <p14:creationId xmlns:p14="http://schemas.microsoft.com/office/powerpoint/2010/main" val="110014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3"/>
            <a:ext cx="3170717" cy="480060"/>
          </a:xfrm>
          <a:prstGeom prst="rect">
            <a:avLst/>
          </a:prstGeom>
          <a:noFill/>
          <a:ln>
            <a:noFill/>
          </a:ln>
          <a:effectLst/>
          <a:extLst/>
        </p:spPr>
        <p:txBody>
          <a:bodyPr vert="horz" wrap="square" lIns="95062" tIns="47531" rIns="95062" bIns="47531" numCol="1" anchor="t" anchorCtr="0" compatLnSpc="1">
            <a:prstTxWarp prst="textNoShape">
              <a:avLst/>
            </a:prstTxWarp>
          </a:bodyPr>
          <a:lstStyle>
            <a:lvl1pPr>
              <a:defRPr sz="1100">
                <a:latin typeface="Trebuchet MS" panose="020B0603020202020204" pitchFamily="34" charset="0"/>
              </a:defRPr>
            </a:lvl1pPr>
          </a:lstStyle>
          <a:p>
            <a:pPr>
              <a:defRPr/>
            </a:pPr>
            <a:endParaRPr lang="en-US" dirty="0"/>
          </a:p>
        </p:txBody>
      </p:sp>
      <p:sp>
        <p:nvSpPr>
          <p:cNvPr id="7171" name="Rectangle 4"/>
          <p:cNvSpPr>
            <a:spLocks noGrp="1" noRot="1" noChangeAspect="1" noChangeArrowheads="1" noTextEdit="1"/>
          </p:cNvSpPr>
          <p:nvPr>
            <p:ph type="sldImg" idx="2"/>
          </p:nvPr>
        </p:nvSpPr>
        <p:spPr bwMode="auto">
          <a:xfrm>
            <a:off x="458788" y="719138"/>
            <a:ext cx="64008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5476" y="4561344"/>
            <a:ext cx="5364252" cy="4320540"/>
          </a:xfrm>
          <a:prstGeom prst="rect">
            <a:avLst/>
          </a:prstGeom>
          <a:noFill/>
          <a:ln>
            <a:noFill/>
          </a:ln>
          <a:effectLst/>
          <a:extLst/>
        </p:spPr>
        <p:txBody>
          <a:bodyPr vert="horz" wrap="square" lIns="95062" tIns="47531" rIns="95062" bIns="475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p:cNvSpPr>
            <a:spLocks noGrp="1" noChangeArrowheads="1"/>
          </p:cNvSpPr>
          <p:nvPr>
            <p:ph type="ftr" sz="quarter" idx="4"/>
          </p:nvPr>
        </p:nvSpPr>
        <p:spPr bwMode="auto">
          <a:xfrm>
            <a:off x="1" y="9121140"/>
            <a:ext cx="3170717" cy="480060"/>
          </a:xfrm>
          <a:prstGeom prst="rect">
            <a:avLst/>
          </a:prstGeom>
          <a:noFill/>
          <a:ln>
            <a:noFill/>
          </a:ln>
          <a:effectLst/>
          <a:extLst/>
        </p:spPr>
        <p:txBody>
          <a:bodyPr vert="horz" wrap="square" lIns="95062" tIns="47531" rIns="95062" bIns="47531" numCol="1" anchor="b" anchorCtr="0" compatLnSpc="1">
            <a:prstTxWarp prst="textNoShape">
              <a:avLst/>
            </a:prstTxWarp>
          </a:bodyPr>
          <a:lstStyle>
            <a:lvl1pPr>
              <a:defRPr sz="1100">
                <a:latin typeface="Trebuchet MS" panose="020B0603020202020204"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4144483" y="9121140"/>
            <a:ext cx="3170717" cy="480060"/>
          </a:xfrm>
          <a:prstGeom prst="rect">
            <a:avLst/>
          </a:prstGeom>
          <a:noFill/>
          <a:ln>
            <a:noFill/>
          </a:ln>
          <a:effectLst/>
          <a:extLst/>
        </p:spPr>
        <p:txBody>
          <a:bodyPr vert="horz" wrap="square" lIns="95062" tIns="47531" rIns="95062" bIns="47531" numCol="1" anchor="b" anchorCtr="0" compatLnSpc="1">
            <a:prstTxWarp prst="textNoShape">
              <a:avLst/>
            </a:prstTxWarp>
          </a:bodyPr>
          <a:lstStyle>
            <a:lvl1pPr algn="r">
              <a:defRPr sz="1100">
                <a:latin typeface="Trebuchet MS" panose="020B0603020202020204" pitchFamily="34" charset="0"/>
              </a:defRPr>
            </a:lvl1pPr>
          </a:lstStyle>
          <a:p>
            <a:pPr>
              <a:defRPr/>
            </a:pPr>
            <a:fld id="{2EAAA2CC-1401-476F-8029-399444C0F4FD}" type="slidenum">
              <a:rPr lang="en-US" smtClean="0"/>
              <a:pPr>
                <a:defRPr/>
              </a:pPr>
              <a:t>‹Nr.›</a:t>
            </a:fld>
            <a:endParaRPr lang="en-US" dirty="0"/>
          </a:p>
        </p:txBody>
      </p:sp>
      <p:sp>
        <p:nvSpPr>
          <p:cNvPr id="8" name="Date Placeholder 7"/>
          <p:cNvSpPr>
            <a:spLocks noGrp="1"/>
          </p:cNvSpPr>
          <p:nvPr>
            <p:ph type="dt" idx="1"/>
          </p:nvPr>
        </p:nvSpPr>
        <p:spPr>
          <a:xfrm>
            <a:off x="4142776" y="3"/>
            <a:ext cx="3170717" cy="480060"/>
          </a:xfrm>
          <a:prstGeom prst="rect">
            <a:avLst/>
          </a:prstGeom>
        </p:spPr>
        <p:txBody>
          <a:bodyPr vert="horz" lIns="95062" tIns="47531" rIns="95062" bIns="47531" rtlCol="0"/>
          <a:lstStyle>
            <a:lvl1pPr algn="r">
              <a:defRPr sz="1100">
                <a:latin typeface="Trebuchet MS" panose="020B0603020202020204" pitchFamily="34" charset="0"/>
              </a:defRPr>
            </a:lvl1pPr>
          </a:lstStyle>
          <a:p>
            <a:pPr>
              <a:defRPr/>
            </a:pPr>
            <a:fld id="{84716085-1800-432B-A753-486FCC776CB7}" type="datetimeFigureOut">
              <a:rPr lang="nl-NL" smtClean="0"/>
              <a:pPr>
                <a:defRPr/>
              </a:pPr>
              <a:t>18-12-2018</a:t>
            </a:fld>
            <a:endParaRPr lang="nl-NL" dirty="0"/>
          </a:p>
        </p:txBody>
      </p:sp>
    </p:spTree>
    <p:extLst>
      <p:ext uri="{BB962C8B-B14F-4D97-AF65-F5344CB8AC3E}">
        <p14:creationId xmlns:p14="http://schemas.microsoft.com/office/powerpoint/2010/main" val="60193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1</a:t>
            </a:fld>
            <a:endParaRPr lang="en-US" dirty="0"/>
          </a:p>
        </p:txBody>
      </p:sp>
    </p:spTree>
    <p:extLst>
      <p:ext uri="{BB962C8B-B14F-4D97-AF65-F5344CB8AC3E}">
        <p14:creationId xmlns:p14="http://schemas.microsoft.com/office/powerpoint/2010/main" val="259445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10</a:t>
            </a:fld>
            <a:endParaRPr lang="en-US" dirty="0"/>
          </a:p>
        </p:txBody>
      </p:sp>
    </p:spTree>
    <p:extLst>
      <p:ext uri="{BB962C8B-B14F-4D97-AF65-F5344CB8AC3E}">
        <p14:creationId xmlns:p14="http://schemas.microsoft.com/office/powerpoint/2010/main" val="307267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11</a:t>
            </a:fld>
            <a:endParaRPr lang="en-US" dirty="0"/>
          </a:p>
        </p:txBody>
      </p:sp>
    </p:spTree>
    <p:extLst>
      <p:ext uri="{BB962C8B-B14F-4D97-AF65-F5344CB8AC3E}">
        <p14:creationId xmlns:p14="http://schemas.microsoft.com/office/powerpoint/2010/main" val="307267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Aktuell: kaum Belohnungs- und Anreizsysteme vorhanden!</a:t>
            </a:r>
          </a:p>
          <a:p>
            <a:r>
              <a:rPr lang="de-DE" dirty="0" smtClean="0"/>
              <a:t>GO CHANGE zielt auf den kulturellen Wandel, der die FAIR-Prinzipien zu einem funktionierenden Standard in der Wissenschaft macht und die Belohnungssysteme so reformiert, dass offene wissenschaftliche Aktivitäten einbezogen werden und Forschungsdaten zukünftig als ein wichtiges Ergebnis des Forschungsprozesses anerkannt werden. Nur wenn dieser</a:t>
            </a:r>
            <a:r>
              <a:rPr lang="de-DE" baseline="0" dirty="0" smtClean="0"/>
              <a:t> kulturelle Wandel vollzogen wird, kann es langfristig ein Internet </a:t>
            </a:r>
            <a:r>
              <a:rPr lang="de-DE" baseline="0" dirty="0" err="1" smtClean="0"/>
              <a:t>of</a:t>
            </a:r>
            <a:r>
              <a:rPr lang="de-DE" baseline="0" dirty="0" smtClean="0"/>
              <a:t> FAIR Data </a:t>
            </a:r>
            <a:r>
              <a:rPr lang="de-DE" baseline="0" dirty="0" err="1" smtClean="0"/>
              <a:t>and</a:t>
            </a:r>
            <a:r>
              <a:rPr lang="de-DE" baseline="0" dirty="0" smtClean="0"/>
              <a:t> Services geben.</a:t>
            </a:r>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Aktuell: erste dezentral</a:t>
            </a:r>
            <a:r>
              <a:rPr lang="de-DE" baseline="0" dirty="0" smtClean="0"/>
              <a:t> organisierte </a:t>
            </a:r>
            <a:r>
              <a:rPr lang="de-DE" dirty="0" smtClean="0"/>
              <a:t>Maßnahmen in Form von Workshops,</a:t>
            </a:r>
            <a:r>
              <a:rPr lang="de-DE" baseline="0" dirty="0" smtClean="0"/>
              <a:t> Trainings, Webinars vorhanden. </a:t>
            </a:r>
            <a:endParaRPr lang="de-DE" dirty="0" smtClean="0"/>
          </a:p>
          <a:p>
            <a:r>
              <a:rPr lang="de-DE" dirty="0" smtClean="0"/>
              <a:t>GO TRAIN beschäftigt sich mit der Aus- und Weiterbildung der erforderlichen Datenexpertise. Bereits vor Beginn eines Forschungsprojektes muss die aussagekräftige Beschreibung der Forschungsdaten geplant werden, so dass sie wiederverwendbar sind. Für diesen verantwortungsvollen Umgang ist die Vermittlung von Kernkompetenzen im Bereich Datenadministration (Data </a:t>
            </a:r>
            <a:r>
              <a:rPr lang="de-DE" dirty="0" err="1" smtClean="0"/>
              <a:t>Stewardship</a:t>
            </a:r>
            <a:r>
              <a:rPr lang="de-DE" dirty="0" smtClean="0"/>
              <a:t> und Data Science) elementar. Ein Datenadministrator nimmt eine Vermittlerposition zwischen Wissenschaft und Infrastrukturentwicklern ein. </a:t>
            </a:r>
            <a:r>
              <a:rPr lang="de-DE" dirty="0" smtClean="0">
                <a:sym typeface="Wingdings" panose="05000000000000000000" pitchFamily="2" charset="2"/>
              </a:rPr>
              <a:t> </a:t>
            </a:r>
            <a:r>
              <a:rPr lang="de-DE" dirty="0" smtClean="0"/>
              <a:t>Aber auch</a:t>
            </a:r>
            <a:r>
              <a:rPr lang="de-DE" baseline="0" dirty="0" smtClean="0"/>
              <a:t> Forschende selber sollten zumindest ein Basiswissen an FDM haben, da nicht jede Einrichtung Data Stewards haben wird.</a:t>
            </a:r>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Aktuell: Problematik dezentraler Systeme und mangelnder Interoperabilität</a:t>
            </a:r>
            <a:r>
              <a:rPr lang="de-DE" baseline="0" dirty="0" smtClean="0"/>
              <a:t> erkannt. </a:t>
            </a:r>
            <a:endParaRPr lang="de-DE" dirty="0" smtClean="0"/>
          </a:p>
          <a:p>
            <a:r>
              <a:rPr lang="de-DE" dirty="0" smtClean="0"/>
              <a:t>GO BUILD befasst sich mit dem Bedarf an interoperablen und föderierten Dateninfrastrukturen. Darüber hinaus geht es um die Harmonisierung von Standards, Protokollen und Diensten, die es allen Forschern ermöglicht, wissenschaftliche Daten fachübergreifend zu hinterlegen, abzurufen und zu analysieren.</a:t>
            </a: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12</a:t>
            </a:fld>
            <a:endParaRPr lang="en-US" dirty="0"/>
          </a:p>
        </p:txBody>
      </p:sp>
    </p:spTree>
    <p:extLst>
      <p:ext uri="{BB962C8B-B14F-4D97-AF65-F5344CB8AC3E}">
        <p14:creationId xmlns:p14="http://schemas.microsoft.com/office/powerpoint/2010/main" val="13535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16</a:t>
            </a:fld>
            <a:endParaRPr lang="en-US" dirty="0"/>
          </a:p>
        </p:txBody>
      </p:sp>
    </p:spTree>
    <p:extLst>
      <p:ext uri="{BB962C8B-B14F-4D97-AF65-F5344CB8AC3E}">
        <p14:creationId xmlns:p14="http://schemas.microsoft.com/office/powerpoint/2010/main" val="3836890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 Umsetzung der FAIR Prinzipien organisieren sich die Akteure in Implementierungsnetzwerken. </a:t>
            </a:r>
            <a:endParaRPr lang="de-DE" baseline="0" dirty="0" smtClean="0"/>
          </a:p>
          <a:p>
            <a:pPr marL="171450" indent="-171450">
              <a:buFontTx/>
              <a:buChar char="-"/>
            </a:pPr>
            <a:r>
              <a:rPr lang="de-DE" baseline="0" dirty="0" smtClean="0"/>
              <a:t>In den INs werden die FAIR Standards entwickelt. Die INs entsenden jeweils einen Repräsentanten ihres Netzwerkes, die in einem Stakeholder Forum das Arbeitsprogramm definieren, den </a:t>
            </a:r>
            <a:r>
              <a:rPr lang="de-DE" baseline="0" dirty="0" err="1" smtClean="0"/>
              <a:t>Chair</a:t>
            </a:r>
            <a:r>
              <a:rPr lang="de-DE" baseline="0" dirty="0" smtClean="0"/>
              <a:t> und </a:t>
            </a:r>
            <a:r>
              <a:rPr lang="de-DE" baseline="0" dirty="0" err="1" smtClean="0"/>
              <a:t>Vice</a:t>
            </a:r>
            <a:r>
              <a:rPr lang="de-DE" baseline="0" dirty="0" smtClean="0"/>
              <a:t> </a:t>
            </a:r>
            <a:r>
              <a:rPr lang="de-DE" baseline="0" dirty="0" err="1" smtClean="0"/>
              <a:t>Chair</a:t>
            </a:r>
            <a:r>
              <a:rPr lang="de-DE" baseline="0" dirty="0" smtClean="0"/>
              <a:t> des Executive Board wählen und 7-10 weitere Mitglieder für das EB vorschlagen. </a:t>
            </a:r>
          </a:p>
          <a:p>
            <a:pPr marL="171450" indent="-171450">
              <a:buFontTx/>
              <a:buChar char="-"/>
            </a:pPr>
            <a:r>
              <a:rPr lang="de-DE" baseline="0" dirty="0" smtClean="0"/>
              <a:t>Das EB gibt GF-Empfehlungen, Strategievorschläge, Vorschläge zu weiteren Inhalten der Roadmap an das </a:t>
            </a:r>
            <a:r>
              <a:rPr lang="de-DE" baseline="0" dirty="0" err="1" smtClean="0"/>
              <a:t>Steuerungskommittee</a:t>
            </a:r>
            <a:r>
              <a:rPr lang="de-DE" baseline="0" dirty="0" smtClean="0"/>
              <a:t> weiter </a:t>
            </a:r>
          </a:p>
          <a:p>
            <a:pPr marL="171450" indent="-171450">
              <a:buFontTx/>
              <a:buChar char="-"/>
            </a:pPr>
            <a:r>
              <a:rPr lang="de-DE" baseline="0" dirty="0" smtClean="0"/>
              <a:t>Das </a:t>
            </a:r>
            <a:r>
              <a:rPr lang="de-DE" baseline="0" dirty="0" err="1" smtClean="0"/>
              <a:t>Steuerungskommittee</a:t>
            </a:r>
            <a:r>
              <a:rPr lang="de-DE" baseline="0" dirty="0" smtClean="0"/>
              <a:t> ist zusammengesetzt aus jeweils zwei Repräsentanten der Mitgliedsstaaten (1 Ministerium &amp; 1 Forschung) und bestimmt sowohl die Mitglieder des EB als auch der strategischen Ausrichtung der Initiative (unter Berücksichtigung der Empfehlungen des EB)</a:t>
            </a:r>
          </a:p>
          <a:p>
            <a:pPr marL="171450" indent="-171450">
              <a:buFontTx/>
              <a:buChar char="-"/>
            </a:pPr>
            <a:r>
              <a:rPr lang="de-DE" baseline="0" dirty="0" smtClean="0"/>
              <a:t>Das ISCO fungiert einerseits als Schnittstelle zwischen Verwaltungsstruktur und INs und andererseits als zentrale Koordinierungsstelle der Aktivitäten der INs (wieder: Synergien schaffen, doppelte Arbeiten verhindern, etc.)</a:t>
            </a:r>
          </a:p>
          <a:p>
            <a:pPr marL="171450" indent="-171450">
              <a:buFontTx/>
              <a:buChar char="-"/>
            </a:pPr>
            <a:r>
              <a:rPr lang="de-DE" baseline="0" dirty="0" smtClean="0"/>
              <a:t>Nationale Unterstützungs- und Koordinierungsbüros </a:t>
            </a:r>
          </a:p>
          <a:p>
            <a:endParaRPr lang="de-DE" dirty="0"/>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17</a:t>
            </a:fld>
            <a:endParaRPr lang="en-US" dirty="0"/>
          </a:p>
        </p:txBody>
      </p:sp>
    </p:spTree>
    <p:extLst>
      <p:ext uri="{BB962C8B-B14F-4D97-AF65-F5344CB8AC3E}">
        <p14:creationId xmlns:p14="http://schemas.microsoft.com/office/powerpoint/2010/main" val="386991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Aart Jan Bette </a:t>
            </a:r>
            <a:r>
              <a:rPr lang="de-DE" dirty="0" err="1" smtClean="0"/>
              <a:t>and</a:t>
            </a:r>
            <a:r>
              <a:rPr lang="de-DE" dirty="0" smtClean="0"/>
              <a:t> Prof Dr </a:t>
            </a:r>
            <a:r>
              <a:rPr lang="de-DE" dirty="0" err="1" smtClean="0"/>
              <a:t>Rianne</a:t>
            </a:r>
            <a:r>
              <a:rPr lang="de-DE" dirty="0" smtClean="0"/>
              <a:t> </a:t>
            </a:r>
            <a:r>
              <a:rPr lang="de-DE" dirty="0" err="1" smtClean="0"/>
              <a:t>Letschert</a:t>
            </a:r>
            <a:r>
              <a:rPr lang="de-DE" dirty="0" smtClean="0"/>
              <a:t> will </a:t>
            </a:r>
            <a:r>
              <a:rPr lang="de-DE" dirty="0" err="1" smtClean="0"/>
              <a:t>represent</a:t>
            </a:r>
            <a:r>
              <a:rPr lang="de-DE" dirty="0" smtClean="0"/>
              <a:t> </a:t>
            </a:r>
            <a:r>
              <a:rPr lang="de-DE" dirty="0" err="1" smtClean="0"/>
              <a:t>the</a:t>
            </a:r>
            <a:r>
              <a:rPr lang="de-DE" dirty="0" smtClean="0"/>
              <a:t> </a:t>
            </a:r>
            <a:r>
              <a:rPr lang="de-DE" dirty="0" err="1" smtClean="0"/>
              <a:t>Netherlands</a:t>
            </a:r>
            <a:r>
              <a:rPr lang="de-DE" dirty="0" smtClean="0"/>
              <a:t>, </a:t>
            </a:r>
            <a:r>
              <a:rPr lang="de-DE" dirty="0" err="1" smtClean="0"/>
              <a:t>and</a:t>
            </a:r>
            <a:r>
              <a:rPr lang="de-DE" dirty="0" smtClean="0"/>
              <a:t> Marin </a:t>
            </a:r>
            <a:r>
              <a:rPr lang="de-DE" dirty="0" err="1" smtClean="0"/>
              <a:t>Dacos</a:t>
            </a:r>
            <a:r>
              <a:rPr lang="de-DE" dirty="0" smtClean="0"/>
              <a:t> </a:t>
            </a:r>
            <a:r>
              <a:rPr lang="de-DE" dirty="0" err="1" smtClean="0"/>
              <a:t>and</a:t>
            </a:r>
            <a:r>
              <a:rPr lang="de-DE" dirty="0" smtClean="0"/>
              <a:t> Prof Dr Jean-Pierre </a:t>
            </a:r>
            <a:r>
              <a:rPr lang="de-DE" dirty="0" err="1" smtClean="0"/>
              <a:t>Vilotte</a:t>
            </a:r>
            <a:r>
              <a:rPr lang="de-DE" dirty="0" smtClean="0"/>
              <a:t> will </a:t>
            </a:r>
            <a:r>
              <a:rPr lang="de-DE" dirty="0" err="1" smtClean="0"/>
              <a:t>represent</a:t>
            </a:r>
            <a:r>
              <a:rPr lang="de-DE" dirty="0" smtClean="0"/>
              <a:t> France.</a:t>
            </a:r>
            <a:endParaRPr lang="de-DE" dirty="0"/>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18</a:t>
            </a:fld>
            <a:endParaRPr lang="en-US" dirty="0"/>
          </a:p>
        </p:txBody>
      </p:sp>
    </p:spTree>
    <p:extLst>
      <p:ext uri="{BB962C8B-B14F-4D97-AF65-F5344CB8AC3E}">
        <p14:creationId xmlns:p14="http://schemas.microsoft.com/office/powerpoint/2010/main" val="176745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2</a:t>
            </a:fld>
            <a:endParaRPr lang="en-US" dirty="0"/>
          </a:p>
        </p:txBody>
      </p:sp>
    </p:spTree>
    <p:extLst>
      <p:ext uri="{BB962C8B-B14F-4D97-AF65-F5344CB8AC3E}">
        <p14:creationId xmlns:p14="http://schemas.microsoft.com/office/powerpoint/2010/main" val="345054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baseline="0" dirty="0" smtClean="0"/>
              <a:t>um die </a:t>
            </a:r>
            <a:r>
              <a:rPr lang="en-US" baseline="0" dirty="0" err="1" smtClean="0"/>
              <a:t>Akzeptanz</a:t>
            </a:r>
            <a:r>
              <a:rPr lang="en-US" baseline="0" dirty="0" smtClean="0"/>
              <a:t> </a:t>
            </a:r>
            <a:r>
              <a:rPr lang="en-US" baseline="0" dirty="0" err="1" smtClean="0"/>
              <a:t>für</a:t>
            </a:r>
            <a:r>
              <a:rPr lang="en-US" baseline="0" dirty="0" smtClean="0"/>
              <a:t> Data Sharing </a:t>
            </a:r>
            <a:r>
              <a:rPr lang="en-US" baseline="0" dirty="0" err="1" smtClean="0"/>
              <a:t>zu</a:t>
            </a:r>
            <a:r>
              <a:rPr lang="en-US" baseline="0" dirty="0" smtClean="0"/>
              <a:t> </a:t>
            </a:r>
            <a:r>
              <a:rPr lang="en-US" dirty="0" smtClean="0"/>
              <a:t> </a:t>
            </a:r>
            <a:r>
              <a:rPr lang="en-US" dirty="0" err="1" smtClean="0"/>
              <a:t>erhöhen</a:t>
            </a:r>
            <a:r>
              <a:rPr lang="en-US" dirty="0" smtClean="0"/>
              <a:t> </a:t>
            </a:r>
            <a:r>
              <a:rPr lang="en-US" baseline="0" dirty="0" smtClean="0"/>
              <a:t>und </a:t>
            </a:r>
            <a:r>
              <a:rPr lang="en-US" dirty="0" smtClean="0"/>
              <a:t>den</a:t>
            </a:r>
            <a:r>
              <a:rPr lang="en-US" baseline="0" dirty="0" smtClean="0"/>
              <a:t> </a:t>
            </a:r>
            <a:r>
              <a:rPr lang="en-US" baseline="0" dirty="0" err="1" smtClean="0"/>
              <a:t>Zugang</a:t>
            </a:r>
            <a:r>
              <a:rPr lang="en-US" baseline="0" dirty="0" smtClean="0"/>
              <a:t> </a:t>
            </a:r>
            <a:r>
              <a:rPr lang="en-US" baseline="0" dirty="0" err="1" smtClean="0"/>
              <a:t>zu</a:t>
            </a:r>
            <a:r>
              <a:rPr lang="en-US" baseline="0" dirty="0" smtClean="0"/>
              <a:t> </a:t>
            </a:r>
            <a:r>
              <a:rPr lang="en-US" baseline="0" dirty="0" err="1" smtClean="0"/>
              <a:t>Forschungsdaten</a:t>
            </a:r>
            <a:r>
              <a:rPr lang="en-US" baseline="0" dirty="0" smtClean="0"/>
              <a:t> </a:t>
            </a:r>
            <a:r>
              <a:rPr lang="en-US" baseline="0" dirty="0" err="1" smtClean="0"/>
              <a:t>zu</a:t>
            </a:r>
            <a:r>
              <a:rPr lang="en-US" baseline="0" dirty="0" smtClean="0"/>
              <a:t> </a:t>
            </a:r>
            <a:r>
              <a:rPr lang="en-US" baseline="0" dirty="0" err="1" smtClean="0"/>
              <a:t>erleichtern</a:t>
            </a:r>
            <a:r>
              <a:rPr lang="en-US" baseline="0" dirty="0" smtClean="0"/>
              <a:t>. </a:t>
            </a:r>
            <a:r>
              <a:rPr lang="en-US" baseline="0" dirty="0" smtClean="0">
                <a:sym typeface="Wingdings" panose="05000000000000000000" pitchFamily="2" charset="2"/>
              </a:rPr>
              <a:t> GF Initiative</a:t>
            </a: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dirty="0" smtClean="0"/>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3</a:t>
            </a:fld>
            <a:endParaRPr lang="en-US" dirty="0"/>
          </a:p>
        </p:txBody>
      </p:sp>
    </p:spTree>
    <p:extLst>
      <p:ext uri="{BB962C8B-B14F-4D97-AF65-F5344CB8AC3E}">
        <p14:creationId xmlns:p14="http://schemas.microsoft.com/office/powerpoint/2010/main" val="345054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dirty="0" smtClean="0"/>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4</a:t>
            </a:fld>
            <a:endParaRPr lang="en-US" dirty="0"/>
          </a:p>
        </p:txBody>
      </p:sp>
    </p:spTree>
    <p:extLst>
      <p:ext uri="{BB962C8B-B14F-4D97-AF65-F5344CB8AC3E}">
        <p14:creationId xmlns:p14="http://schemas.microsoft.com/office/powerpoint/2010/main" val="345054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1000"/>
              </a:spcAft>
              <a:buClrTx/>
              <a:buSzTx/>
              <a:buFont typeface="Wingdings" panose="05000000000000000000" pitchFamily="2" charset="2"/>
              <a:buNone/>
              <a:tabLst/>
              <a:defRPr/>
            </a:pPr>
            <a:r>
              <a:rPr lang="de-DE" dirty="0" smtClean="0"/>
              <a:t>Um die aktuelle Situation zu ändern, veröffentlichte die Europäische Kommission 2016 das Konzept einer</a:t>
            </a:r>
            <a:r>
              <a:rPr lang="de-DE" b="1" dirty="0" smtClean="0"/>
              <a:t> European Open Science Cloud (EOSC)</a:t>
            </a:r>
            <a:r>
              <a:rPr lang="de-DE" dirty="0" smtClean="0"/>
              <a:t>. </a:t>
            </a:r>
          </a:p>
          <a:p>
            <a:pPr marL="285750" indent="-285750">
              <a:spcBef>
                <a:spcPts val="0"/>
              </a:spcBef>
              <a:spcAft>
                <a:spcPts val="1000"/>
              </a:spcAft>
              <a:buFont typeface="Wingdings" panose="05000000000000000000" pitchFamily="2" charset="2"/>
              <a:buChar char="Ø"/>
            </a:pPr>
            <a:endParaRPr lang="de-DE" sz="1200" kern="0" dirty="0" smtClean="0"/>
          </a:p>
          <a:p>
            <a:pPr marL="285750" indent="-285750">
              <a:spcBef>
                <a:spcPts val="0"/>
              </a:spcBef>
              <a:spcAft>
                <a:spcPts val="1000"/>
              </a:spcAft>
              <a:buFont typeface="Wingdings" panose="05000000000000000000" pitchFamily="2" charset="2"/>
              <a:buChar char="Ø"/>
            </a:pPr>
            <a:r>
              <a:rPr lang="de-DE" sz="1200" kern="0" dirty="0" smtClean="0"/>
              <a:t>2016 veröffentlichte EU ein Konzept zur </a:t>
            </a:r>
            <a:r>
              <a:rPr lang="de-DE" sz="1200" b="1" dirty="0" smtClean="0"/>
              <a:t>European Open Science Cloud</a:t>
            </a:r>
            <a:r>
              <a:rPr lang="de-DE" sz="1200" dirty="0" smtClean="0"/>
              <a:t> (EOSC) </a:t>
            </a:r>
            <a:endParaRPr lang="de-DE" sz="1200" kern="0" dirty="0" smtClean="0"/>
          </a:p>
          <a:p>
            <a:pPr marL="285750" indent="-285750">
              <a:spcBef>
                <a:spcPts val="0"/>
              </a:spcBef>
              <a:spcAft>
                <a:spcPts val="1000"/>
              </a:spcAft>
              <a:buFont typeface="Wingdings" panose="05000000000000000000" pitchFamily="2" charset="2"/>
              <a:buChar char="Ø"/>
            </a:pPr>
            <a:r>
              <a:rPr lang="de-DE" sz="1200" kern="0" dirty="0" smtClean="0"/>
              <a:t>Vision einer </a:t>
            </a:r>
            <a:r>
              <a:rPr lang="de-DE" sz="1200" b="1" kern="0" dirty="0" smtClean="0"/>
              <a:t>übergreifenden virtuellen Umgebung </a:t>
            </a:r>
            <a:r>
              <a:rPr lang="de-DE" sz="1200" kern="0" dirty="0" smtClean="0"/>
              <a:t>zur Archivierung, Verwaltung, Analyse und Nachnutzung von Forschungsdaten</a:t>
            </a:r>
          </a:p>
          <a:p>
            <a:pPr marL="285750" indent="-285750">
              <a:spcBef>
                <a:spcPts val="0"/>
              </a:spcBef>
              <a:spcAft>
                <a:spcPts val="1000"/>
              </a:spcAft>
              <a:buFont typeface="Wingdings" panose="05000000000000000000" pitchFamily="2" charset="2"/>
              <a:buChar char="Ø"/>
            </a:pPr>
            <a:r>
              <a:rPr lang="de-DE" sz="1200" kern="0" dirty="0" smtClean="0"/>
              <a:t>Ermöglicht </a:t>
            </a:r>
            <a:r>
              <a:rPr lang="de-DE" sz="1200" b="1" kern="0" dirty="0" smtClean="0"/>
              <a:t>Zugang zu Forschungsdaten </a:t>
            </a:r>
            <a:r>
              <a:rPr lang="de-DE" sz="1200" kern="0" dirty="0" smtClean="0"/>
              <a:t>über Länder- und Disziplingrenzen hinweg</a:t>
            </a:r>
          </a:p>
          <a:p>
            <a:pPr marL="285750" indent="-285750">
              <a:spcBef>
                <a:spcPts val="0"/>
              </a:spcBef>
              <a:spcAft>
                <a:spcPts val="1000"/>
              </a:spcAft>
              <a:buFont typeface="Wingdings" panose="05000000000000000000" pitchFamily="2" charset="2"/>
              <a:buChar char="Ø"/>
            </a:pPr>
            <a:r>
              <a:rPr lang="de-DE" sz="1200" kern="0" dirty="0" smtClean="0"/>
              <a:t>Zusammenführung der Daten europäischer Forschungsdaten-infrastrukturen </a:t>
            </a:r>
            <a:r>
              <a:rPr lang="de-DE" sz="1200" kern="0" dirty="0" smtClean="0">
                <a:sym typeface="Wingdings" panose="05000000000000000000" pitchFamily="2" charset="2"/>
              </a:rPr>
              <a:t> </a:t>
            </a:r>
            <a:r>
              <a:rPr lang="de-DE" sz="1200" kern="0" dirty="0" smtClean="0"/>
              <a:t>Geplante </a:t>
            </a:r>
            <a:r>
              <a:rPr lang="de-DE" sz="1200" b="1" kern="0" dirty="0" smtClean="0"/>
              <a:t>Realisierung</a:t>
            </a:r>
            <a:r>
              <a:rPr lang="de-DE" sz="1200" kern="0" dirty="0" smtClean="0"/>
              <a:t> in 2020 </a:t>
            </a:r>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5</a:t>
            </a:fld>
            <a:endParaRPr lang="en-US" dirty="0"/>
          </a:p>
        </p:txBody>
      </p:sp>
    </p:spTree>
    <p:extLst>
      <p:ext uri="{BB962C8B-B14F-4D97-AF65-F5344CB8AC3E}">
        <p14:creationId xmlns:p14="http://schemas.microsoft.com/office/powerpoint/2010/main" val="252789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ＭＳ Ｐゴシック" pitchFamily="34" charset="-128"/>
                <a:cs typeface="+mn-cs"/>
              </a:rPr>
              <a:t>Deutschland und die Niederlande haben 2017 die Initiative ergriffen, um die Entwicklung der European Open Science Cloud (EOSC) voranzutreiben und die Bereitstellung von Forschungsdaten zugunsten des wissenschaftlichen Fortschritts zu fördern. In einem gemeinsamen Positionspapier betrachten die beiden Länder die GO FAIR Initiative als einen erfolgversprechenden Ansatz zur Implementierung der EOSC. </a:t>
            </a:r>
          </a:p>
          <a:p>
            <a:r>
              <a:rPr lang="de-DE" b="1" dirty="0" smtClean="0"/>
              <a:t>Die GO FAIR Initiative hat das Ziel, auf die Auffindbarkeit, Zugänglichkeit, Interoperabilität und Wiederverwendbarkeit von Forschungsdaten über Länder- und Disziplingrenzen hinweg hinzuwirken. </a:t>
            </a:r>
            <a:endParaRPr lang="de-DE" dirty="0" smtClean="0"/>
          </a:p>
          <a:p>
            <a:r>
              <a:rPr lang="de-DE" dirty="0" smtClean="0"/>
              <a:t>Ihr offener und </a:t>
            </a:r>
            <a:r>
              <a:rPr lang="de-DE" dirty="0" err="1" smtClean="0"/>
              <a:t>bottom</a:t>
            </a:r>
            <a:r>
              <a:rPr lang="de-DE" dirty="0" smtClean="0"/>
              <a:t>-</a:t>
            </a:r>
            <a:r>
              <a:rPr lang="de-DE" dirty="0" err="1" smtClean="0"/>
              <a:t>up</a:t>
            </a:r>
            <a:r>
              <a:rPr lang="de-DE" dirty="0" smtClean="0"/>
              <a:t>-orientierter Ansatz ermöglicht die Einbindung aller Forschungsbereiche und Mitgliedsstaaten und strebt an, Forschungsdaten zukünftig gemeinsam nutzbar und wiederverwendbar zu machen. Da Forschungsfelder heute größtenteils interdisziplinärer Natur sind, ist dies für den Erkenntnisfortschritt in der datenbasierten Forschung ein bedeutender Mehrwert. </a:t>
            </a:r>
          </a:p>
          <a:p>
            <a:r>
              <a:rPr lang="de-DE" dirty="0" smtClean="0"/>
              <a:t>Deutschland und die Niederlande sehen die GO FAIR Initiative als einen geeigneten Wegbereiter für die European Open Science Cloud und ein Internet </a:t>
            </a:r>
            <a:r>
              <a:rPr lang="de-DE" dirty="0" err="1" smtClean="0"/>
              <a:t>of</a:t>
            </a:r>
            <a:r>
              <a:rPr lang="de-DE" dirty="0" smtClean="0"/>
              <a:t> fair Data </a:t>
            </a:r>
            <a:r>
              <a:rPr lang="de-DE" dirty="0" err="1" smtClean="0"/>
              <a:t>and</a:t>
            </a:r>
            <a:r>
              <a:rPr lang="de-DE" dirty="0" smtClean="0"/>
              <a:t> Services an. In einem gemeinsamen Positionspapier erklärten beide Länder ihre Absicht, jedes ein international agierendes Unterstützungs- und Koordinierungsbüro einzurichten, um die GO FAIR Initiative erfolgreich zu etablieren. Die beiden Büros haben die Aufgabe, weltweit ein Netzwerk aus wissenschaftlichen </a:t>
            </a:r>
            <a:r>
              <a:rPr lang="de-DE" dirty="0" err="1" smtClean="0"/>
              <a:t>Fachcommunities</a:t>
            </a:r>
            <a:r>
              <a:rPr lang="de-DE" dirty="0" smtClean="0"/>
              <a:t> und Forschungsinfrastrukturen aufzubauen und die Akzeptanz und Anwendung der FAIR Prinzipien voranzubringen.</a:t>
            </a:r>
          </a:p>
          <a:p>
            <a:r>
              <a:rPr lang="de-DE" dirty="0" smtClean="0"/>
              <a:t>Eine enge Zusammenarbeit und ein kontinuierlicher Austausch mit den zahlreichen Initiativen, Gremien und Arbeitsgruppen (z.B. RDA, EOSC Pilot, OSPP) auf nationaler und internationaler Ebene im Umfeld von Forschungsdatenmanagement ist von großer Bedeutung, um die gegenseitige Anschlussfähigkeit sicherzustellen und eine von den Mitgliedstaaten akzeptierte EOSC und ein Internet </a:t>
            </a:r>
            <a:r>
              <a:rPr lang="de-DE" dirty="0" err="1" smtClean="0"/>
              <a:t>of</a:t>
            </a:r>
            <a:r>
              <a:rPr lang="de-DE" dirty="0" smtClean="0"/>
              <a:t> FAIR Data </a:t>
            </a:r>
            <a:r>
              <a:rPr lang="de-DE" dirty="0" err="1" smtClean="0"/>
              <a:t>and</a:t>
            </a:r>
            <a:r>
              <a:rPr lang="de-DE" dirty="0" smtClean="0"/>
              <a:t> Services aufzubauen. </a:t>
            </a:r>
          </a:p>
          <a:p>
            <a:pPr marL="0" marR="0" indent="0" algn="l" defTabSz="914400" rtl="0" eaLnBrk="0" fontAlgn="base" latinLnBrk="0" hangingPunct="0">
              <a:lnSpc>
                <a:spcPct val="100000"/>
              </a:lnSpc>
              <a:spcBef>
                <a:spcPct val="30000"/>
              </a:spcBef>
              <a:spcAft>
                <a:spcPct val="0"/>
              </a:spcAft>
              <a:buClrTx/>
              <a:buSzTx/>
              <a:buFontTx/>
              <a:buNone/>
              <a:tabLst/>
              <a:defRPr/>
            </a:pPr>
            <a:r>
              <a:rPr lang="de-DE" kern="0" dirty="0" smtClean="0"/>
              <a:t>Zur Zeit drei Länder, die ISCO einrichten (D, NL, Frankreich hat sich auch angeschlossen)</a:t>
            </a:r>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6</a:t>
            </a:fld>
            <a:endParaRPr lang="en-US" dirty="0"/>
          </a:p>
        </p:txBody>
      </p:sp>
    </p:spTree>
    <p:extLst>
      <p:ext uri="{BB962C8B-B14F-4D97-AF65-F5344CB8AC3E}">
        <p14:creationId xmlns:p14="http://schemas.microsoft.com/office/powerpoint/2010/main" val="212102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7</a:t>
            </a:fld>
            <a:endParaRPr lang="en-US" dirty="0"/>
          </a:p>
        </p:txBody>
      </p:sp>
    </p:spTree>
    <p:extLst>
      <p:ext uri="{BB962C8B-B14F-4D97-AF65-F5344CB8AC3E}">
        <p14:creationId xmlns:p14="http://schemas.microsoft.com/office/powerpoint/2010/main" val="212102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Unterschied INs zu NFDI: NFDI lässt nur Konsortien zu (</a:t>
            </a:r>
            <a:r>
              <a:rPr lang="de-DE" b="1" baseline="0" dirty="0" smtClean="0"/>
              <a:t>immer</a:t>
            </a:r>
            <a:r>
              <a:rPr lang="de-DE" baseline="0" dirty="0" smtClean="0"/>
              <a:t> zusammengesetzt aus </a:t>
            </a:r>
            <a:r>
              <a:rPr lang="de-DE" baseline="0" dirty="0" err="1" smtClean="0"/>
              <a:t>Infrastruktur+Forschungscommunity</a:t>
            </a:r>
            <a:r>
              <a:rPr lang="de-DE" baseline="0" dirty="0" smtClean="0"/>
              <a:t>)</a:t>
            </a:r>
          </a:p>
          <a:p>
            <a:r>
              <a:rPr lang="de-DE" baseline="0" dirty="0" smtClean="0"/>
              <a:t>Schwelle bei INs niedriger (kann im Prinzip jeder mit relevantem Beitrag zu FAIR Data sein: entweder Infrastruktur oder Community)</a:t>
            </a:r>
          </a:p>
          <a:p>
            <a:r>
              <a:rPr lang="de-DE" baseline="0" dirty="0" smtClean="0"/>
              <a:t>(Wann kommt NFDI </a:t>
            </a:r>
            <a:r>
              <a:rPr lang="de-DE" baseline="0" dirty="0" smtClean="0">
                <a:sym typeface="Wingdings" panose="05000000000000000000" pitchFamily="2" charset="2"/>
              </a:rPr>
              <a:t> dieses Jahr wohl nicht mehr. Noch kein Kooperationsvertrag zwischen Bund und Ländern.) </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8</a:t>
            </a:fld>
            <a:endParaRPr lang="en-US" dirty="0"/>
          </a:p>
        </p:txBody>
      </p:sp>
    </p:spTree>
    <p:extLst>
      <p:ext uri="{BB962C8B-B14F-4D97-AF65-F5344CB8AC3E}">
        <p14:creationId xmlns:p14="http://schemas.microsoft.com/office/powerpoint/2010/main" val="2068440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EAAA2CC-1401-476F-8029-399444C0F4FD}" type="slidenum">
              <a:rPr lang="en-US" smtClean="0"/>
              <a:pPr>
                <a:defRPr/>
              </a:pPr>
              <a:t>9</a:t>
            </a:fld>
            <a:endParaRPr lang="en-US" dirty="0"/>
          </a:p>
        </p:txBody>
      </p:sp>
    </p:spTree>
    <p:extLst>
      <p:ext uri="{BB962C8B-B14F-4D97-AF65-F5344CB8AC3E}">
        <p14:creationId xmlns:p14="http://schemas.microsoft.com/office/powerpoint/2010/main" val="3072676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hthoek 1">
            <a:extLst>
              <a:ext uri="{FF2B5EF4-FFF2-40B4-BE49-F238E27FC236}">
                <a16:creationId xmlns="" xmlns:a16="http://schemas.microsoft.com/office/drawing/2014/main" id="{06185D11-3410-420F-ACF9-CFEAA9FA4D96}"/>
              </a:ext>
            </a:extLst>
          </p:cNvPr>
          <p:cNvSpPr/>
          <p:nvPr userDrawn="1"/>
        </p:nvSpPr>
        <p:spPr bwMode="auto">
          <a:xfrm>
            <a:off x="0" y="0"/>
            <a:ext cx="12192000" cy="6858000"/>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pitchFamily="18" charset="0"/>
            </a:endParaRPr>
          </a:p>
        </p:txBody>
      </p:sp>
      <p:pic>
        <p:nvPicPr>
          <p:cNvPr id="4" name="Afbeelding 3">
            <a:extLst>
              <a:ext uri="{FF2B5EF4-FFF2-40B4-BE49-F238E27FC236}">
                <a16:creationId xmlns="" xmlns:a16="http://schemas.microsoft.com/office/drawing/2014/main" id="{753FFC4A-3477-4454-AEF2-B1323027B5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3040"/>
            <a:ext cx="12203999" cy="6864748"/>
          </a:xfrm>
          <a:prstGeom prst="rect">
            <a:avLst/>
          </a:prstGeom>
        </p:spPr>
      </p:pic>
      <p:sp>
        <p:nvSpPr>
          <p:cNvPr id="5" name="Rectangle 74"/>
          <p:cNvSpPr>
            <a:spLocks noChangeArrowheads="1"/>
          </p:cNvSpPr>
          <p:nvPr/>
        </p:nvSpPr>
        <p:spPr bwMode="auto">
          <a:xfrm>
            <a:off x="6989242" y="-23813"/>
            <a:ext cx="184731" cy="461665"/>
          </a:xfrm>
          <a:prstGeom prst="rect">
            <a:avLst/>
          </a:prstGeom>
          <a:noFill/>
          <a:ln w="9525">
            <a:noFill/>
            <a:miter lim="800000"/>
            <a:headEnd/>
            <a:tailEnd/>
          </a:ln>
          <a:effectLst/>
        </p:spPr>
        <p:txBody>
          <a:bodyPr wrap="none">
            <a:spAutoFit/>
          </a:bodyPr>
          <a:lstStyle/>
          <a:p>
            <a:pPr>
              <a:defRPr/>
            </a:pPr>
            <a:endParaRPr lang="en-GB" sz="2400" dirty="0">
              <a:latin typeface="Trebuchet MS" panose="020B0603020202020204" pitchFamily="34" charset="0"/>
            </a:endParaRPr>
          </a:p>
        </p:txBody>
      </p:sp>
      <p:sp>
        <p:nvSpPr>
          <p:cNvPr id="8259" name="Rectangle 67"/>
          <p:cNvSpPr>
            <a:spLocks noGrp="1" noChangeArrowheads="1"/>
          </p:cNvSpPr>
          <p:nvPr>
            <p:ph type="ctrTitle" sz="quarter" hasCustomPrompt="1"/>
          </p:nvPr>
        </p:nvSpPr>
        <p:spPr>
          <a:xfrm>
            <a:off x="960000" y="2805172"/>
            <a:ext cx="10272000" cy="615553"/>
          </a:xfrm>
          <a:prstGeom prst="rect">
            <a:avLst/>
          </a:prstGeom>
          <a:noFill/>
          <a:ln>
            <a:noFill/>
          </a:ln>
        </p:spPr>
        <p:txBody>
          <a:bodyPr lIns="0" tIns="0" rIns="0" bIns="0" anchor="b" anchorCtr="0">
            <a:spAutoFit/>
          </a:bodyPr>
          <a:lstStyle>
            <a:lvl1pPr algn="l">
              <a:lnSpc>
                <a:spcPct val="100000"/>
              </a:lnSpc>
              <a:defRPr sz="4000" b="1" cap="all" baseline="0">
                <a:solidFill>
                  <a:schemeClr val="bg1"/>
                </a:solidFill>
                <a:latin typeface="+mj-lt"/>
              </a:defRPr>
            </a:lvl1pPr>
          </a:lstStyle>
          <a:p>
            <a:pPr lvl="0"/>
            <a:r>
              <a:rPr lang="en-GB" noProof="1"/>
              <a:t>KLIK OM STIJL TE BEWERKEN</a:t>
            </a:r>
          </a:p>
        </p:txBody>
      </p:sp>
      <p:sp>
        <p:nvSpPr>
          <p:cNvPr id="10" name="Text Placeholder 9"/>
          <p:cNvSpPr>
            <a:spLocks noGrp="1"/>
          </p:cNvSpPr>
          <p:nvPr>
            <p:ph type="body" sz="quarter" idx="10"/>
          </p:nvPr>
        </p:nvSpPr>
        <p:spPr>
          <a:xfrm>
            <a:off x="960000" y="3458753"/>
            <a:ext cx="10272000" cy="1561178"/>
          </a:xfrm>
          <a:prstGeom prst="rect">
            <a:avLst/>
          </a:prstGeom>
          <a:noFill/>
          <a:ln>
            <a:noFill/>
          </a:ln>
        </p:spPr>
        <p:txBody>
          <a:bodyPr wrap="square" lIns="0" tIns="72000" rIns="0" bIns="72000">
            <a:spAutoFit/>
          </a:bodyPr>
          <a:lstStyle>
            <a:lvl1pPr algn="l">
              <a:buNone/>
              <a:defRPr sz="2000" baseline="0">
                <a:solidFill>
                  <a:schemeClr val="bg1"/>
                </a:solidFill>
                <a:latin typeface="+mj-lt"/>
              </a:defRPr>
            </a:lvl1pPr>
            <a:lvl2pPr algn="l">
              <a:buNone/>
              <a:defRPr sz="1500" baseline="0">
                <a:solidFill>
                  <a:schemeClr val="bg1"/>
                </a:solidFill>
                <a:latin typeface="+mj-lt"/>
              </a:defRPr>
            </a:lvl2pPr>
            <a:lvl3pPr algn="l">
              <a:buNone/>
              <a:defRPr sz="1500" baseline="0">
                <a:solidFill>
                  <a:schemeClr val="bg1"/>
                </a:solidFill>
                <a:latin typeface="+mj-lt"/>
              </a:defRPr>
            </a:lvl3pPr>
            <a:lvl4pPr algn="l">
              <a:buNone/>
              <a:defRPr sz="1500" baseline="0">
                <a:solidFill>
                  <a:schemeClr val="bg1"/>
                </a:solidFill>
                <a:latin typeface="+mj-lt"/>
              </a:defRPr>
            </a:lvl4pPr>
            <a:lvl5pPr algn="l">
              <a:buNone/>
              <a:defRPr sz="1500" baseline="0">
                <a:solidFill>
                  <a:schemeClr val="bg1"/>
                </a:solidFill>
                <a:latin typeface="+mj-lt"/>
              </a:defRPr>
            </a:lvl5pPr>
          </a:lstStyle>
          <a:p>
            <a:pPr lvl="0"/>
            <a:r>
              <a:rPr lang="en-GB" noProof="1"/>
              <a:t>Tekststijl van het model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
        <p:nvSpPr>
          <p:cNvPr id="12" name="Rectangle 74">
            <a:extLst>
              <a:ext uri="{FF2B5EF4-FFF2-40B4-BE49-F238E27FC236}">
                <a16:creationId xmlns="" xmlns:a16="http://schemas.microsoft.com/office/drawing/2014/main" id="{F9660C1D-620C-4ECF-BE8E-AE577088C158}"/>
              </a:ext>
            </a:extLst>
          </p:cNvPr>
          <p:cNvSpPr>
            <a:spLocks noChangeArrowheads="1"/>
          </p:cNvSpPr>
          <p:nvPr userDrawn="1"/>
        </p:nvSpPr>
        <p:spPr bwMode="auto">
          <a:xfrm>
            <a:off x="6989242" y="-23813"/>
            <a:ext cx="184731" cy="461665"/>
          </a:xfrm>
          <a:prstGeom prst="rect">
            <a:avLst/>
          </a:prstGeom>
          <a:noFill/>
          <a:ln w="9525">
            <a:noFill/>
            <a:miter lim="800000"/>
            <a:headEnd/>
            <a:tailEnd/>
          </a:ln>
          <a:effectLst/>
        </p:spPr>
        <p:txBody>
          <a:bodyPr wrap="none">
            <a:spAutoFit/>
          </a:bodyPr>
          <a:lstStyle/>
          <a:p>
            <a:pPr>
              <a:defRPr/>
            </a:pPr>
            <a:endParaRPr lang="en-GB" sz="2400" dirty="0">
              <a:latin typeface="Trebuchet MS" panose="020B0603020202020204" pitchFamily="34" charset="0"/>
            </a:endParaRPr>
          </a:p>
        </p:txBody>
      </p:sp>
      <p:sp>
        <p:nvSpPr>
          <p:cNvPr id="22" name="Text Placeholder 9">
            <a:extLst>
              <a:ext uri="{FF2B5EF4-FFF2-40B4-BE49-F238E27FC236}">
                <a16:creationId xmlns="" xmlns:a16="http://schemas.microsoft.com/office/drawing/2014/main" id="{FE67375B-321C-408B-AF07-DB663369BF8B}"/>
              </a:ext>
            </a:extLst>
          </p:cNvPr>
          <p:cNvSpPr>
            <a:spLocks noGrp="1"/>
          </p:cNvSpPr>
          <p:nvPr>
            <p:ph type="body" sz="quarter" idx="11"/>
          </p:nvPr>
        </p:nvSpPr>
        <p:spPr>
          <a:xfrm>
            <a:off x="939800" y="5181600"/>
            <a:ext cx="10292200" cy="1484234"/>
          </a:xfrm>
          <a:prstGeom prst="rect">
            <a:avLst/>
          </a:prstGeom>
          <a:noFill/>
          <a:ln>
            <a:noFill/>
          </a:ln>
        </p:spPr>
        <p:txBody>
          <a:bodyPr wrap="square" lIns="0" tIns="72000" rIns="0" bIns="72000">
            <a:spAutoFit/>
          </a:bodyPr>
          <a:lstStyle>
            <a:lvl1pPr algn="r">
              <a:buNone/>
              <a:defRPr sz="1500" baseline="0">
                <a:solidFill>
                  <a:schemeClr val="accent1"/>
                </a:solidFill>
                <a:latin typeface="+mj-lt"/>
              </a:defRPr>
            </a:lvl1pPr>
            <a:lvl2pPr algn="r">
              <a:buNone/>
              <a:defRPr sz="1500" baseline="0">
                <a:solidFill>
                  <a:schemeClr val="accent1"/>
                </a:solidFill>
                <a:latin typeface="+mj-lt"/>
              </a:defRPr>
            </a:lvl2pPr>
            <a:lvl3pPr algn="r">
              <a:buNone/>
              <a:defRPr sz="1500" baseline="0">
                <a:solidFill>
                  <a:schemeClr val="accent1"/>
                </a:solidFill>
                <a:latin typeface="+mj-lt"/>
              </a:defRPr>
            </a:lvl3pPr>
            <a:lvl4pPr algn="r">
              <a:buNone/>
              <a:defRPr sz="1500" baseline="0">
                <a:solidFill>
                  <a:schemeClr val="accent1"/>
                </a:solidFill>
                <a:latin typeface="+mj-lt"/>
              </a:defRPr>
            </a:lvl4pPr>
            <a:lvl5pPr algn="r">
              <a:buNone/>
              <a:defRPr sz="1500" baseline="0">
                <a:solidFill>
                  <a:schemeClr val="accent1"/>
                </a:solidFill>
                <a:latin typeface="+mj-lt"/>
              </a:defRPr>
            </a:lvl5pPr>
          </a:lstStyle>
          <a:p>
            <a:pPr lvl="0"/>
            <a:r>
              <a:rPr lang="en-GB" noProof="1"/>
              <a:t>Tekststijl van het model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Tree>
    <p:extLst>
      <p:ext uri="{BB962C8B-B14F-4D97-AF65-F5344CB8AC3E}">
        <p14:creationId xmlns:p14="http://schemas.microsoft.com/office/powerpoint/2010/main" val="397609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28601"/>
            <a:ext cx="10752000" cy="430887"/>
          </a:xfrm>
          <a:prstGeom prst="rect">
            <a:avLst/>
          </a:prstGeom>
        </p:spPr>
        <p:txBody>
          <a:bodyPr lIns="0" tIns="0" rIns="0" bIns="0" anchor="b" anchorCtr="0">
            <a:spAutoFit/>
          </a:bodyPr>
          <a:lstStyle>
            <a:lvl1pPr>
              <a:defRPr sz="2800" cap="all" baseline="0">
                <a:solidFill>
                  <a:schemeClr val="bg1"/>
                </a:solidFill>
                <a:latin typeface="+mj-lt"/>
              </a:defRPr>
            </a:lvl1pPr>
          </a:lstStyle>
          <a:p>
            <a:r>
              <a:rPr lang="en-GB" noProof="1"/>
              <a:t>KLIK OM STIJL TE BEWERKEN</a:t>
            </a:r>
          </a:p>
        </p:txBody>
      </p:sp>
      <p:sp>
        <p:nvSpPr>
          <p:cNvPr id="3" name="Content Placeholder 2"/>
          <p:cNvSpPr>
            <a:spLocks noGrp="1"/>
          </p:cNvSpPr>
          <p:nvPr>
            <p:ph idx="1"/>
          </p:nvPr>
        </p:nvSpPr>
        <p:spPr>
          <a:xfrm>
            <a:off x="720000" y="1066801"/>
            <a:ext cx="10752000" cy="5095874"/>
          </a:xfrm>
          <a:prstGeom prst="rect">
            <a:avLst/>
          </a:prstGeom>
        </p:spPr>
        <p:txBody>
          <a:bodyPr lIns="0" tIns="0" rIns="0" bIns="0"/>
          <a:lstStyle>
            <a:lvl1pPr>
              <a:buClr>
                <a:schemeClr val="accent5"/>
              </a:buClr>
              <a:defRPr sz="2000">
                <a:solidFill>
                  <a:schemeClr val="accent5"/>
                </a:solidFill>
                <a:latin typeface="+mj-lt"/>
              </a:defRPr>
            </a:lvl1pPr>
            <a:lvl2pPr>
              <a:buClr>
                <a:schemeClr val="accent5"/>
              </a:buClr>
              <a:defRPr sz="1800" b="0">
                <a:solidFill>
                  <a:schemeClr val="accent5"/>
                </a:solidFill>
                <a:latin typeface="+mj-lt"/>
              </a:defRPr>
            </a:lvl2pPr>
            <a:lvl3pPr>
              <a:buClr>
                <a:schemeClr val="accent5"/>
              </a:buClr>
              <a:defRPr b="0">
                <a:solidFill>
                  <a:schemeClr val="accent5"/>
                </a:solidFill>
                <a:latin typeface="+mj-lt"/>
              </a:defRPr>
            </a:lvl3pPr>
            <a:lvl4pPr>
              <a:buClr>
                <a:schemeClr val="accent5"/>
              </a:buClr>
              <a:defRPr>
                <a:solidFill>
                  <a:schemeClr val="accent5"/>
                </a:solidFill>
                <a:latin typeface="+mj-lt"/>
              </a:defRPr>
            </a:lvl4pPr>
            <a:lvl5pPr>
              <a:buClr>
                <a:schemeClr val="accent5"/>
              </a:buClr>
              <a:defRPr>
                <a:solidFill>
                  <a:schemeClr val="accent5"/>
                </a:solidFill>
                <a:latin typeface="+mj-lt"/>
              </a:defRPr>
            </a:lvl5pPr>
          </a:lstStyle>
          <a:p>
            <a:pPr lvl="0"/>
            <a:r>
              <a:rPr lang="en-GB" noProof="1"/>
              <a:t>Tekststijl van het model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Tree>
    <p:extLst>
      <p:ext uri="{BB962C8B-B14F-4D97-AF65-F5344CB8AC3E}">
        <p14:creationId xmlns:p14="http://schemas.microsoft.com/office/powerpoint/2010/main" val="185884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140608"/>
            <a:ext cx="12192000" cy="1955392"/>
          </a:xfrm>
          <a:prstGeom prst="rect">
            <a:avLst/>
          </a:prstGeom>
          <a:solidFill>
            <a:schemeClr val="tx2"/>
          </a:solidFill>
        </p:spPr>
        <p:txBody>
          <a:bodyPr lIns="540000" tIns="360000" rIns="540000" bIns="360000">
            <a:noAutofit/>
          </a:bodyPr>
          <a:lstStyle>
            <a:lvl1pPr algn="l">
              <a:defRPr sz="2800" b="1" cap="all" baseline="0">
                <a:solidFill>
                  <a:schemeClr val="bg1"/>
                </a:solidFill>
                <a:latin typeface="+mj-lt"/>
              </a:defRPr>
            </a:lvl1pPr>
          </a:lstStyle>
          <a:p>
            <a:r>
              <a:rPr lang="en-GB" noProof="1"/>
              <a:t>Click to edit Master title style</a:t>
            </a:r>
          </a:p>
        </p:txBody>
      </p:sp>
      <p:sp>
        <p:nvSpPr>
          <p:cNvPr id="3" name="Text Placeholder 2"/>
          <p:cNvSpPr>
            <a:spLocks noGrp="1"/>
          </p:cNvSpPr>
          <p:nvPr>
            <p:ph type="body" idx="1"/>
          </p:nvPr>
        </p:nvSpPr>
        <p:spPr>
          <a:xfrm>
            <a:off x="0" y="1524000"/>
            <a:ext cx="12192000" cy="2628000"/>
          </a:xfrm>
          <a:prstGeom prst="rect">
            <a:avLst/>
          </a:prstGeom>
          <a:noFill/>
        </p:spPr>
        <p:txBody>
          <a:bodyPr lIns="540000" tIns="270000" rIns="540000" bIns="270000" anchor="b"/>
          <a:lstStyle>
            <a:lvl1pPr marL="0" indent="0">
              <a:buNone/>
              <a:defRPr sz="1800">
                <a:solidFill>
                  <a:schemeClr val="accent5"/>
                </a:solidFill>
                <a:latin typeface="+mj-lt"/>
              </a:defRPr>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GB" noProof="1"/>
              <a:t>Tekststijl van het model bewerken</a:t>
            </a:r>
          </a:p>
        </p:txBody>
      </p:sp>
    </p:spTree>
    <p:extLst>
      <p:ext uri="{BB962C8B-B14F-4D97-AF65-F5344CB8AC3E}">
        <p14:creationId xmlns:p14="http://schemas.microsoft.com/office/powerpoint/2010/main" val="168437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001" y="1066800"/>
            <a:ext cx="5274400" cy="5090550"/>
          </a:xfrm>
          <a:prstGeom prst="rect">
            <a:avLst/>
          </a:prstGeom>
        </p:spPr>
        <p:txBody>
          <a:bodyPr lIns="0" tIns="0" rIns="0" bIns="0"/>
          <a:lstStyle>
            <a:lvl1pPr>
              <a:buClr>
                <a:schemeClr val="accent5"/>
              </a:buClr>
              <a:defRPr sz="2000">
                <a:solidFill>
                  <a:schemeClr val="accent5"/>
                </a:solidFill>
                <a:latin typeface="Trebuchet MS" panose="020B0603020202020204" pitchFamily="34" charset="0"/>
              </a:defRPr>
            </a:lvl1pPr>
            <a:lvl2pPr>
              <a:buClr>
                <a:schemeClr val="accent5"/>
              </a:buClr>
              <a:defRPr sz="2000" b="0">
                <a:solidFill>
                  <a:schemeClr val="accent5"/>
                </a:solidFill>
                <a:latin typeface="Trebuchet MS" panose="020B0603020202020204" pitchFamily="34" charset="0"/>
              </a:defRPr>
            </a:lvl2pPr>
            <a:lvl3pPr>
              <a:buClr>
                <a:schemeClr val="accent5"/>
              </a:buClr>
              <a:defRPr sz="2000" b="0">
                <a:solidFill>
                  <a:schemeClr val="accent5"/>
                </a:solidFill>
                <a:latin typeface="Trebuchet MS" panose="020B0603020202020204" pitchFamily="34" charset="0"/>
              </a:defRPr>
            </a:lvl3pPr>
            <a:lvl4pPr>
              <a:buClr>
                <a:schemeClr val="accent5"/>
              </a:buClr>
              <a:defRPr sz="1800">
                <a:solidFill>
                  <a:schemeClr val="accent5"/>
                </a:solidFill>
                <a:latin typeface="Trebuchet MS" panose="020B0603020202020204" pitchFamily="34" charset="0"/>
              </a:defRPr>
            </a:lvl4pPr>
            <a:lvl5pPr>
              <a:buClr>
                <a:schemeClr val="accent5"/>
              </a:buClr>
              <a:defRPr sz="1800">
                <a:solidFill>
                  <a:schemeClr val="accent5"/>
                </a:solidFill>
                <a:latin typeface="Trebuchet MS" panose="020B0603020202020204" pitchFamily="34" charset="0"/>
              </a:defRPr>
            </a:lvl5pPr>
            <a:lvl6pPr>
              <a:defRPr sz="1800"/>
            </a:lvl6pPr>
            <a:lvl7pPr>
              <a:defRPr sz="1800"/>
            </a:lvl7pPr>
            <a:lvl8pPr>
              <a:defRPr sz="1800"/>
            </a:lvl8pPr>
            <a:lvl9pPr>
              <a:defRPr sz="1800"/>
            </a:lvl9pPr>
          </a:lstStyle>
          <a:p>
            <a:pPr lvl="0"/>
            <a:r>
              <a:rPr lang="en-GB" noProof="1"/>
              <a:t>Tekststijl van het model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
        <p:nvSpPr>
          <p:cNvPr id="4" name="Content Placeholder 3"/>
          <p:cNvSpPr>
            <a:spLocks noGrp="1"/>
          </p:cNvSpPr>
          <p:nvPr>
            <p:ph sz="half" idx="2"/>
          </p:nvPr>
        </p:nvSpPr>
        <p:spPr>
          <a:xfrm>
            <a:off x="6199717" y="1066800"/>
            <a:ext cx="5281083" cy="5090550"/>
          </a:xfrm>
          <a:prstGeom prst="rect">
            <a:avLst/>
          </a:prstGeom>
        </p:spPr>
        <p:txBody>
          <a:bodyPr lIns="0" tIns="0" rIns="0" bIns="0"/>
          <a:lstStyle>
            <a:lvl1pPr>
              <a:buClr>
                <a:schemeClr val="accent5"/>
              </a:buClr>
              <a:defRPr sz="2000">
                <a:solidFill>
                  <a:schemeClr val="accent5"/>
                </a:solidFill>
                <a:latin typeface="Trebuchet MS" panose="020B0603020202020204" pitchFamily="34" charset="0"/>
              </a:defRPr>
            </a:lvl1pPr>
            <a:lvl2pPr>
              <a:buClr>
                <a:schemeClr val="accent5"/>
              </a:buClr>
              <a:defRPr sz="2000" b="0">
                <a:solidFill>
                  <a:schemeClr val="accent5"/>
                </a:solidFill>
                <a:latin typeface="Trebuchet MS" panose="020B0603020202020204" pitchFamily="34" charset="0"/>
              </a:defRPr>
            </a:lvl2pPr>
            <a:lvl3pPr>
              <a:buClr>
                <a:schemeClr val="accent5"/>
              </a:buClr>
              <a:defRPr sz="2000" b="0">
                <a:solidFill>
                  <a:schemeClr val="accent5"/>
                </a:solidFill>
                <a:latin typeface="Trebuchet MS" panose="020B0603020202020204" pitchFamily="34" charset="0"/>
              </a:defRPr>
            </a:lvl3pPr>
            <a:lvl4pPr>
              <a:buClr>
                <a:schemeClr val="accent5"/>
              </a:buClr>
              <a:defRPr sz="1800">
                <a:solidFill>
                  <a:schemeClr val="accent5"/>
                </a:solidFill>
                <a:latin typeface="Trebuchet MS" panose="020B0603020202020204" pitchFamily="34" charset="0"/>
              </a:defRPr>
            </a:lvl4pPr>
            <a:lvl5pPr>
              <a:buClr>
                <a:schemeClr val="accent5"/>
              </a:buClr>
              <a:defRPr sz="1800">
                <a:solidFill>
                  <a:schemeClr val="accent5"/>
                </a:solidFill>
                <a:latin typeface="Trebuchet MS" panose="020B0603020202020204" pitchFamily="34" charset="0"/>
              </a:defRPr>
            </a:lvl5pPr>
            <a:lvl6pPr>
              <a:defRPr sz="1800"/>
            </a:lvl6pPr>
            <a:lvl7pPr>
              <a:defRPr sz="1800"/>
            </a:lvl7pPr>
            <a:lvl8pPr>
              <a:defRPr sz="1800"/>
            </a:lvl8pPr>
            <a:lvl9pPr>
              <a:defRPr sz="1800"/>
            </a:lvl9pPr>
          </a:lstStyle>
          <a:p>
            <a:pPr lvl="0"/>
            <a:r>
              <a:rPr lang="nl-NL" noProof="0" dirty="0"/>
              <a:t>Tekststijl van het model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tle 1">
            <a:extLst>
              <a:ext uri="{FF2B5EF4-FFF2-40B4-BE49-F238E27FC236}">
                <a16:creationId xmlns="" xmlns:a16="http://schemas.microsoft.com/office/drawing/2014/main" id="{4FF20332-4B4A-4B37-9E38-193E0A345116}"/>
              </a:ext>
            </a:extLst>
          </p:cNvPr>
          <p:cNvSpPr>
            <a:spLocks noGrp="1"/>
          </p:cNvSpPr>
          <p:nvPr>
            <p:ph type="title" hasCustomPrompt="1"/>
          </p:nvPr>
        </p:nvSpPr>
        <p:spPr>
          <a:xfrm>
            <a:off x="720000" y="228601"/>
            <a:ext cx="10752000" cy="430887"/>
          </a:xfrm>
          <a:prstGeom prst="rect">
            <a:avLst/>
          </a:prstGeom>
        </p:spPr>
        <p:txBody>
          <a:bodyPr lIns="0" tIns="0" rIns="0" bIns="0" anchor="b" anchorCtr="0">
            <a:spAutoFit/>
          </a:bodyPr>
          <a:lstStyle>
            <a:lvl1pPr>
              <a:defRPr sz="2800" cap="all" baseline="0">
                <a:solidFill>
                  <a:schemeClr val="bg1"/>
                </a:solidFill>
                <a:latin typeface="+mj-lt"/>
              </a:defRPr>
            </a:lvl1pPr>
          </a:lstStyle>
          <a:p>
            <a:r>
              <a:rPr lang="en-GB" noProof="1"/>
              <a:t>KLIK OM STIJL TE BEWERKEN</a:t>
            </a:r>
          </a:p>
        </p:txBody>
      </p:sp>
    </p:spTree>
    <p:extLst>
      <p:ext uri="{BB962C8B-B14F-4D97-AF65-F5344CB8AC3E}">
        <p14:creationId xmlns:p14="http://schemas.microsoft.com/office/powerpoint/2010/main" val="123230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1065600"/>
            <a:ext cx="5274400" cy="315912"/>
          </a:xfrm>
          <a:prstGeom prst="rect">
            <a:avLst/>
          </a:prstGeom>
        </p:spPr>
        <p:txBody>
          <a:bodyPr lIns="0" tIns="0" rIns="0" bIns="0" anchor="b"/>
          <a:lstStyle>
            <a:lvl1pPr marL="0" indent="0">
              <a:buNone/>
              <a:defRPr sz="2000" b="1">
                <a:solidFill>
                  <a:schemeClr val="accent5"/>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noProof="1"/>
              <a:t>Tekststijl van het model bewerken</a:t>
            </a:r>
          </a:p>
        </p:txBody>
      </p:sp>
      <p:sp>
        <p:nvSpPr>
          <p:cNvPr id="4" name="Content Placeholder 3"/>
          <p:cNvSpPr>
            <a:spLocks noGrp="1"/>
          </p:cNvSpPr>
          <p:nvPr>
            <p:ph sz="half" idx="2"/>
          </p:nvPr>
        </p:nvSpPr>
        <p:spPr>
          <a:xfrm>
            <a:off x="720000" y="1600200"/>
            <a:ext cx="5274400" cy="4572000"/>
          </a:xfrm>
          <a:prstGeom prst="rect">
            <a:avLst/>
          </a:prstGeom>
        </p:spPr>
        <p:txBody>
          <a:bodyPr lIns="0" tIns="0" rIns="0" bIns="0"/>
          <a:lstStyle>
            <a:lvl1pPr>
              <a:buClr>
                <a:schemeClr val="accent5"/>
              </a:buClr>
              <a:defRPr sz="2000">
                <a:solidFill>
                  <a:schemeClr val="accent5"/>
                </a:solidFill>
                <a:latin typeface="Trebuchet MS" panose="020B0603020202020204" pitchFamily="34" charset="0"/>
              </a:defRPr>
            </a:lvl1pPr>
            <a:lvl2pPr>
              <a:buClr>
                <a:schemeClr val="accent5"/>
              </a:buClr>
              <a:defRPr sz="2000" b="0">
                <a:solidFill>
                  <a:schemeClr val="accent5"/>
                </a:solidFill>
                <a:latin typeface="Trebuchet MS" panose="020B0603020202020204" pitchFamily="34" charset="0"/>
              </a:defRPr>
            </a:lvl2pPr>
            <a:lvl3pPr>
              <a:buClr>
                <a:schemeClr val="accent5"/>
              </a:buClr>
              <a:defRPr sz="1800" b="0">
                <a:solidFill>
                  <a:schemeClr val="accent5"/>
                </a:solidFill>
                <a:latin typeface="Trebuchet MS" panose="020B0603020202020204" pitchFamily="34" charset="0"/>
              </a:defRPr>
            </a:lvl3pPr>
            <a:lvl4pPr>
              <a:buClr>
                <a:schemeClr val="accent5"/>
              </a:buClr>
              <a:defRPr sz="1600">
                <a:solidFill>
                  <a:schemeClr val="accent5"/>
                </a:solidFill>
                <a:latin typeface="Trebuchet MS" panose="020B0603020202020204" pitchFamily="34" charset="0"/>
              </a:defRPr>
            </a:lvl4pPr>
            <a:lvl5pPr>
              <a:buClr>
                <a:schemeClr val="accent5"/>
              </a:buClr>
              <a:defRPr sz="1600">
                <a:solidFill>
                  <a:schemeClr val="accent5"/>
                </a:solidFill>
                <a:latin typeface="Trebuchet MS" panose="020B0603020202020204" pitchFamily="34" charset="0"/>
              </a:defRPr>
            </a:lvl5pPr>
            <a:lvl6pPr>
              <a:defRPr sz="1600"/>
            </a:lvl6pPr>
            <a:lvl7pPr>
              <a:defRPr sz="1600"/>
            </a:lvl7pPr>
            <a:lvl8pPr>
              <a:defRPr sz="1600"/>
            </a:lvl8pPr>
            <a:lvl9pPr>
              <a:defRPr sz="1600"/>
            </a:lvl9pPr>
          </a:lstStyle>
          <a:p>
            <a:pPr lvl="0"/>
            <a:r>
              <a:rPr lang="en-GB" noProof="1"/>
              <a:t>Tekststijl van het model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
        <p:nvSpPr>
          <p:cNvPr id="5" name="Text Placeholder 4"/>
          <p:cNvSpPr>
            <a:spLocks noGrp="1"/>
          </p:cNvSpPr>
          <p:nvPr>
            <p:ph type="body" sz="quarter" idx="3"/>
          </p:nvPr>
        </p:nvSpPr>
        <p:spPr>
          <a:xfrm>
            <a:off x="6260576" y="1065600"/>
            <a:ext cx="5220233" cy="315912"/>
          </a:xfrm>
          <a:prstGeom prst="rect">
            <a:avLst/>
          </a:prstGeom>
        </p:spPr>
        <p:txBody>
          <a:bodyPr lIns="0" tIns="0" rIns="0" bIns="0" anchor="b"/>
          <a:lstStyle>
            <a:lvl1pPr marL="0" indent="0">
              <a:buNone/>
              <a:defRPr sz="2000" b="1">
                <a:solidFill>
                  <a:schemeClr val="accent5"/>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noProof="1"/>
              <a:t>Tekststijl van het model bewerken</a:t>
            </a:r>
          </a:p>
        </p:txBody>
      </p:sp>
      <p:sp>
        <p:nvSpPr>
          <p:cNvPr id="6" name="Content Placeholder 5"/>
          <p:cNvSpPr>
            <a:spLocks noGrp="1"/>
          </p:cNvSpPr>
          <p:nvPr>
            <p:ph sz="quarter" idx="4"/>
          </p:nvPr>
        </p:nvSpPr>
        <p:spPr>
          <a:xfrm>
            <a:off x="6260576" y="1600200"/>
            <a:ext cx="5220233" cy="4572000"/>
          </a:xfrm>
          <a:prstGeom prst="rect">
            <a:avLst/>
          </a:prstGeom>
        </p:spPr>
        <p:txBody>
          <a:bodyPr lIns="0" tIns="0" rIns="0" bIns="0"/>
          <a:lstStyle>
            <a:lvl1pPr>
              <a:buClr>
                <a:schemeClr val="accent5"/>
              </a:buClr>
              <a:defRPr sz="2000">
                <a:solidFill>
                  <a:schemeClr val="accent5"/>
                </a:solidFill>
                <a:latin typeface="Trebuchet MS" panose="020B0603020202020204" pitchFamily="34" charset="0"/>
              </a:defRPr>
            </a:lvl1pPr>
            <a:lvl2pPr>
              <a:buClr>
                <a:schemeClr val="accent5"/>
              </a:buClr>
              <a:defRPr sz="2000" b="0">
                <a:solidFill>
                  <a:schemeClr val="accent5"/>
                </a:solidFill>
                <a:latin typeface="Trebuchet MS" panose="020B0603020202020204" pitchFamily="34" charset="0"/>
              </a:defRPr>
            </a:lvl2pPr>
            <a:lvl3pPr>
              <a:buClr>
                <a:schemeClr val="accent5"/>
              </a:buClr>
              <a:defRPr sz="1800" b="0">
                <a:solidFill>
                  <a:schemeClr val="accent5"/>
                </a:solidFill>
                <a:latin typeface="Trebuchet MS" panose="020B0603020202020204" pitchFamily="34" charset="0"/>
              </a:defRPr>
            </a:lvl3pPr>
            <a:lvl4pPr>
              <a:buClr>
                <a:schemeClr val="accent5"/>
              </a:buClr>
              <a:defRPr sz="1600">
                <a:solidFill>
                  <a:schemeClr val="accent5"/>
                </a:solidFill>
                <a:latin typeface="Trebuchet MS" panose="020B0603020202020204" pitchFamily="34" charset="0"/>
              </a:defRPr>
            </a:lvl4pPr>
            <a:lvl5pPr>
              <a:buClr>
                <a:schemeClr val="accent5"/>
              </a:buClr>
              <a:defRPr sz="1600">
                <a:solidFill>
                  <a:schemeClr val="accent5"/>
                </a:solidFill>
                <a:latin typeface="Trebuchet MS" panose="020B0603020202020204" pitchFamily="34" charset="0"/>
              </a:defRPr>
            </a:lvl5pPr>
            <a:lvl6pPr>
              <a:defRPr sz="1600"/>
            </a:lvl6pPr>
            <a:lvl7pPr>
              <a:defRPr sz="1600"/>
            </a:lvl7pPr>
            <a:lvl8pPr>
              <a:defRPr sz="1600"/>
            </a:lvl8pPr>
            <a:lvl9pPr>
              <a:defRPr sz="1600"/>
            </a:lvl9pPr>
          </a:lstStyle>
          <a:p>
            <a:pPr lvl="0"/>
            <a:r>
              <a:rPr lang="en-GB" noProof="1"/>
              <a:t>Tekststijl van het model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
        <p:nvSpPr>
          <p:cNvPr id="7" name="Title 1">
            <a:extLst>
              <a:ext uri="{FF2B5EF4-FFF2-40B4-BE49-F238E27FC236}">
                <a16:creationId xmlns="" xmlns:a16="http://schemas.microsoft.com/office/drawing/2014/main" id="{6DB593AA-B6CE-4CF9-B479-B58186FE8BEF}"/>
              </a:ext>
            </a:extLst>
          </p:cNvPr>
          <p:cNvSpPr txBox="1">
            <a:spLocks/>
          </p:cNvSpPr>
          <p:nvPr userDrawn="1"/>
        </p:nvSpPr>
        <p:spPr>
          <a:xfrm>
            <a:off x="720000" y="228601"/>
            <a:ext cx="10752000" cy="430887"/>
          </a:xfrm>
          <a:prstGeom prst="rect">
            <a:avLst/>
          </a:prstGeom>
        </p:spPr>
        <p:txBody>
          <a:bodyPr lIns="0" tIns="0" rIns="0" bIns="0" anchor="b" anchorCtr="0">
            <a:sp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r>
              <a:rPr lang="en-GB" kern="0" noProof="1"/>
              <a:t>KLIK OM STIJL TE BEWERKEN</a:t>
            </a:r>
          </a:p>
        </p:txBody>
      </p:sp>
    </p:spTree>
    <p:extLst>
      <p:ext uri="{BB962C8B-B14F-4D97-AF65-F5344CB8AC3E}">
        <p14:creationId xmlns:p14="http://schemas.microsoft.com/office/powerpoint/2010/main" val="193900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12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720003" y="1080000"/>
            <a:ext cx="4011084" cy="818400"/>
          </a:xfrm>
          <a:prstGeom prst="rect">
            <a:avLst/>
          </a:prstGeom>
        </p:spPr>
        <p:txBody>
          <a:bodyPr lIns="0" tIns="0" rIns="0" bIns="0"/>
          <a:lstStyle>
            <a:lvl1pPr algn="l">
              <a:defRPr sz="2000" b="1" cap="all" baseline="0">
                <a:solidFill>
                  <a:schemeClr val="accent5"/>
                </a:solidFill>
                <a:latin typeface="Trebuchet MS" panose="020B0603020202020204" pitchFamily="34" charset="0"/>
              </a:defRPr>
            </a:lvl1pPr>
          </a:lstStyle>
          <a:p>
            <a:r>
              <a:rPr lang="en-GB" noProof="1"/>
              <a:t>Klik om stijl te bewerken</a:t>
            </a:r>
          </a:p>
        </p:txBody>
      </p:sp>
      <p:sp>
        <p:nvSpPr>
          <p:cNvPr id="3" name="Content Placeholder 2"/>
          <p:cNvSpPr>
            <a:spLocks noGrp="1"/>
          </p:cNvSpPr>
          <p:nvPr>
            <p:ph idx="1"/>
          </p:nvPr>
        </p:nvSpPr>
        <p:spPr>
          <a:xfrm>
            <a:off x="4978400" y="1080000"/>
            <a:ext cx="6502400" cy="4780800"/>
          </a:xfrm>
          <a:prstGeom prst="rect">
            <a:avLst/>
          </a:prstGeom>
        </p:spPr>
        <p:txBody>
          <a:bodyPr lIns="0" tIns="0" rIns="0" bIns="0"/>
          <a:lstStyle>
            <a:lvl1pPr>
              <a:buClr>
                <a:schemeClr val="accent5"/>
              </a:buClr>
              <a:defRPr sz="2200">
                <a:solidFill>
                  <a:schemeClr val="accent5"/>
                </a:solidFill>
                <a:latin typeface="Trebuchet MS" panose="020B0603020202020204" pitchFamily="34" charset="0"/>
              </a:defRPr>
            </a:lvl1pPr>
            <a:lvl2pPr>
              <a:buClr>
                <a:schemeClr val="accent5"/>
              </a:buClr>
              <a:defRPr sz="2200" b="0">
                <a:solidFill>
                  <a:schemeClr val="accent5"/>
                </a:solidFill>
                <a:latin typeface="Trebuchet MS" panose="020B0603020202020204" pitchFamily="34" charset="0"/>
              </a:defRPr>
            </a:lvl2pPr>
            <a:lvl3pPr>
              <a:buClr>
                <a:schemeClr val="accent5"/>
              </a:buClr>
              <a:defRPr sz="2000" b="0">
                <a:solidFill>
                  <a:schemeClr val="accent5"/>
                </a:solidFill>
                <a:latin typeface="Trebuchet MS" panose="020B0603020202020204" pitchFamily="34" charset="0"/>
              </a:defRPr>
            </a:lvl3pPr>
            <a:lvl4pPr>
              <a:buClr>
                <a:schemeClr val="accent5"/>
              </a:buClr>
              <a:defRPr sz="2000">
                <a:solidFill>
                  <a:schemeClr val="accent5"/>
                </a:solidFill>
                <a:latin typeface="Trebuchet MS" panose="020B0603020202020204" pitchFamily="34" charset="0"/>
              </a:defRPr>
            </a:lvl4pPr>
            <a:lvl5pPr>
              <a:buClr>
                <a:schemeClr val="accent5"/>
              </a:buClr>
              <a:defRPr sz="2000">
                <a:solidFill>
                  <a:schemeClr val="accent5"/>
                </a:solidFill>
                <a:latin typeface="Trebuchet MS" panose="020B0603020202020204" pitchFamily="34" charset="0"/>
              </a:defRPr>
            </a:lvl5pPr>
            <a:lvl6pPr>
              <a:defRPr sz="2000"/>
            </a:lvl6pPr>
            <a:lvl7pPr>
              <a:defRPr sz="2000"/>
            </a:lvl7pPr>
            <a:lvl8pPr>
              <a:defRPr sz="2000"/>
            </a:lvl8pPr>
            <a:lvl9pPr>
              <a:defRPr sz="2000"/>
            </a:lvl9pPr>
          </a:lstStyle>
          <a:p>
            <a:pPr lvl="0"/>
            <a:r>
              <a:rPr lang="en-GB" noProof="1"/>
              <a:t>Tekststijl van het model bewerken</a:t>
            </a:r>
          </a:p>
          <a:p>
            <a:pPr lvl="1"/>
            <a:r>
              <a:rPr lang="en-GB" noProof="1"/>
              <a:t>Tweede niveau</a:t>
            </a:r>
          </a:p>
          <a:p>
            <a:pPr lvl="2"/>
            <a:r>
              <a:rPr lang="en-GB" noProof="1"/>
              <a:t>Derde niveau</a:t>
            </a:r>
          </a:p>
          <a:p>
            <a:pPr lvl="3"/>
            <a:r>
              <a:rPr lang="en-GB" noProof="1"/>
              <a:t>Vierde niveau</a:t>
            </a:r>
          </a:p>
          <a:p>
            <a:pPr lvl="4"/>
            <a:r>
              <a:rPr lang="en-GB" noProof="1"/>
              <a:t>Vijfde niveau</a:t>
            </a:r>
          </a:p>
        </p:txBody>
      </p:sp>
      <p:sp>
        <p:nvSpPr>
          <p:cNvPr id="4" name="Text Placeholder 3"/>
          <p:cNvSpPr>
            <a:spLocks noGrp="1"/>
          </p:cNvSpPr>
          <p:nvPr>
            <p:ph type="body" sz="half" idx="2"/>
          </p:nvPr>
        </p:nvSpPr>
        <p:spPr>
          <a:xfrm>
            <a:off x="720003" y="1966800"/>
            <a:ext cx="4011084" cy="3880800"/>
          </a:xfrm>
          <a:prstGeom prst="rect">
            <a:avLst/>
          </a:prstGeom>
        </p:spPr>
        <p:txBody>
          <a:bodyPr lIns="0" tIns="0" rIns="0" bIns="0"/>
          <a:lstStyle>
            <a:lvl1pPr marL="0" indent="0">
              <a:buNone/>
              <a:defRPr sz="1400">
                <a:solidFill>
                  <a:schemeClr val="accent5"/>
                </a:solidFill>
                <a:latin typeface="Trebuchet MS" panose="020B0603020202020204" pitchFamily="34"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noProof="1"/>
              <a:t>Tekststijl van het model bewerken</a:t>
            </a:r>
          </a:p>
        </p:txBody>
      </p:sp>
      <p:sp>
        <p:nvSpPr>
          <p:cNvPr id="5" name="Title 1">
            <a:extLst>
              <a:ext uri="{FF2B5EF4-FFF2-40B4-BE49-F238E27FC236}">
                <a16:creationId xmlns="" xmlns:a16="http://schemas.microsoft.com/office/drawing/2014/main" id="{BDE59384-45F8-4925-A913-91190E2C5924}"/>
              </a:ext>
            </a:extLst>
          </p:cNvPr>
          <p:cNvSpPr txBox="1">
            <a:spLocks/>
          </p:cNvSpPr>
          <p:nvPr userDrawn="1"/>
        </p:nvSpPr>
        <p:spPr>
          <a:xfrm>
            <a:off x="720000" y="228601"/>
            <a:ext cx="10752000" cy="430887"/>
          </a:xfrm>
          <a:prstGeom prst="rect">
            <a:avLst/>
          </a:prstGeom>
        </p:spPr>
        <p:txBody>
          <a:bodyPr lIns="0" tIns="0" rIns="0" bIns="0" anchor="b" anchorCtr="0">
            <a:sp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r>
              <a:rPr lang="en-GB" kern="0" noProof="1"/>
              <a:t>KLIK OM STIJL TE BEWERKEN</a:t>
            </a:r>
          </a:p>
        </p:txBody>
      </p:sp>
    </p:spTree>
    <p:extLst>
      <p:ext uri="{BB962C8B-B14F-4D97-AF65-F5344CB8AC3E}">
        <p14:creationId xmlns:p14="http://schemas.microsoft.com/office/powerpoint/2010/main" val="316268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p:spTree>
      <p:nvGrpSpPr>
        <p:cNvPr id="1" name=""/>
        <p:cNvGrpSpPr/>
        <p:nvPr/>
      </p:nvGrpSpPr>
      <p:grpSpPr>
        <a:xfrm>
          <a:off x="0" y="0"/>
          <a:ext cx="0" cy="0"/>
          <a:chOff x="0" y="0"/>
          <a:chExt cx="0" cy="0"/>
        </a:xfrm>
      </p:grpSpPr>
      <p:sp>
        <p:nvSpPr>
          <p:cNvPr id="2" name="Title 1"/>
          <p:cNvSpPr>
            <a:spLocks noGrp="1"/>
          </p:cNvSpPr>
          <p:nvPr>
            <p:ph type="title"/>
          </p:nvPr>
        </p:nvSpPr>
        <p:spPr>
          <a:xfrm>
            <a:off x="2389717" y="5280862"/>
            <a:ext cx="7315200" cy="338138"/>
          </a:xfrm>
          <a:prstGeom prst="rect">
            <a:avLst/>
          </a:prstGeom>
        </p:spPr>
        <p:txBody>
          <a:bodyPr lIns="0" tIns="0" rIns="0" bIns="0" anchor="b"/>
          <a:lstStyle>
            <a:lvl1pPr algn="l">
              <a:defRPr sz="1800" b="1" cap="none" baseline="0">
                <a:solidFill>
                  <a:schemeClr val="accent5"/>
                </a:solidFill>
                <a:latin typeface="Trebuchet MS" panose="020B0603020202020204" pitchFamily="34" charset="0"/>
              </a:defRPr>
            </a:lvl1pPr>
          </a:lstStyle>
          <a:p>
            <a:r>
              <a:rPr lang="en-GB" noProof="1"/>
              <a:t>Klik om stijl te bewerken</a:t>
            </a:r>
          </a:p>
        </p:txBody>
      </p:sp>
      <p:sp>
        <p:nvSpPr>
          <p:cNvPr id="3" name="Picture Placeholder 2"/>
          <p:cNvSpPr>
            <a:spLocks noGrp="1"/>
          </p:cNvSpPr>
          <p:nvPr>
            <p:ph type="pic" idx="1"/>
          </p:nvPr>
        </p:nvSpPr>
        <p:spPr>
          <a:xfrm>
            <a:off x="2389717" y="1080000"/>
            <a:ext cx="7315200" cy="4114800"/>
          </a:xfrm>
          <a:prstGeom prst="rect">
            <a:avLst/>
          </a:prstGeom>
        </p:spPr>
        <p:txBody>
          <a:bodyPr lIns="0" tIns="0" rIns="0" bIns="0"/>
          <a:lstStyle>
            <a:lvl1pPr marL="0" indent="0">
              <a:buNone/>
              <a:defRPr sz="2600">
                <a:solidFill>
                  <a:schemeClr val="accent5"/>
                </a:solidFill>
                <a:latin typeface="Trebuchet MS" panose="020B0603020202020204"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GB" noProof="1"/>
              <a:t>Klik op het pictogram als u een afbeelding wilt toevoegen</a:t>
            </a:r>
          </a:p>
        </p:txBody>
      </p:sp>
      <p:sp>
        <p:nvSpPr>
          <p:cNvPr id="4" name="Text Placeholder 3"/>
          <p:cNvSpPr>
            <a:spLocks noGrp="1"/>
          </p:cNvSpPr>
          <p:nvPr>
            <p:ph type="body" sz="half" idx="2"/>
          </p:nvPr>
        </p:nvSpPr>
        <p:spPr>
          <a:xfrm>
            <a:off x="2389717" y="5728538"/>
            <a:ext cx="7315200" cy="271462"/>
          </a:xfrm>
          <a:prstGeom prst="rect">
            <a:avLst/>
          </a:prstGeom>
        </p:spPr>
        <p:txBody>
          <a:bodyPr lIns="0" tIns="0" rIns="0" bIns="0"/>
          <a:lstStyle>
            <a:lvl1pPr marL="0" indent="0">
              <a:buNone/>
              <a:defRPr sz="1300">
                <a:solidFill>
                  <a:schemeClr val="accent5"/>
                </a:solidFill>
                <a:latin typeface="Trebuchet MS" panose="020B0603020202020204" pitchFamily="34"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noProof="1"/>
              <a:t>Tekststijl van het model bewerken</a:t>
            </a:r>
          </a:p>
        </p:txBody>
      </p:sp>
    </p:spTree>
    <p:extLst>
      <p:ext uri="{BB962C8B-B14F-4D97-AF65-F5344CB8AC3E}">
        <p14:creationId xmlns:p14="http://schemas.microsoft.com/office/powerpoint/2010/main" val="65688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 xmlns:a16="http://schemas.microsoft.com/office/drawing/2014/main" id="{B49D5F59-B596-4FAA-BC53-A830627E398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515600" y="6326709"/>
            <a:ext cx="1190408" cy="331189"/>
          </a:xfrm>
          <a:prstGeom prst="rect">
            <a:avLst/>
          </a:prstGeom>
        </p:spPr>
      </p:pic>
      <p:sp>
        <p:nvSpPr>
          <p:cNvPr id="4" name="Rechthoek 3">
            <a:extLst>
              <a:ext uri="{FF2B5EF4-FFF2-40B4-BE49-F238E27FC236}">
                <a16:creationId xmlns="" xmlns:a16="http://schemas.microsoft.com/office/drawing/2014/main" id="{6A38EEB0-F421-4EB9-87A3-1156F6CC6471}"/>
              </a:ext>
            </a:extLst>
          </p:cNvPr>
          <p:cNvSpPr>
            <a:spLocks/>
          </p:cNvSpPr>
          <p:nvPr userDrawn="1"/>
        </p:nvSpPr>
        <p:spPr bwMode="auto">
          <a:xfrm>
            <a:off x="0" y="0"/>
            <a:ext cx="12192000" cy="720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pitchFamily="18" charset="0"/>
            </a:endParaRPr>
          </a:p>
        </p:txBody>
      </p:sp>
      <p:sp>
        <p:nvSpPr>
          <p:cNvPr id="8" name="Rechthoekige driehoek 7">
            <a:extLst>
              <a:ext uri="{FF2B5EF4-FFF2-40B4-BE49-F238E27FC236}">
                <a16:creationId xmlns="" xmlns:a16="http://schemas.microsoft.com/office/drawing/2014/main" id="{04206E53-B52D-4F65-9DDF-7169B1138D2D}"/>
              </a:ext>
            </a:extLst>
          </p:cNvPr>
          <p:cNvSpPr>
            <a:spLocks noChangeAspect="1"/>
          </p:cNvSpPr>
          <p:nvPr userDrawn="1"/>
        </p:nvSpPr>
        <p:spPr bwMode="auto">
          <a:xfrm rot="16200000">
            <a:off x="11454000" y="0"/>
            <a:ext cx="738000" cy="738000"/>
          </a:xfrm>
          <a:prstGeom prst="rtTriangl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pitchFamily="18" charset="0"/>
            </a:endParaRPr>
          </a:p>
        </p:txBody>
      </p:sp>
      <p:pic>
        <p:nvPicPr>
          <p:cNvPr id="6" name="Picture 7" descr="Logo_ZBW"/>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48451" y="6387081"/>
            <a:ext cx="1518572" cy="30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3;p1"/>
          <p:cNvPicPr preferRelativeResize="0"/>
          <p:nvPr userDrawn="1"/>
        </p:nvPicPr>
        <p:blipFill rotWithShape="1">
          <a:blip r:embed="rId12" cstate="print">
            <a:alphaModFix/>
            <a:extLst>
              <a:ext uri="{28A0092B-C50C-407E-A947-70E740481C1C}">
                <a14:useLocalDpi xmlns:a14="http://schemas.microsoft.com/office/drawing/2010/main" val="0"/>
              </a:ext>
            </a:extLst>
          </a:blip>
          <a:srcRect/>
          <a:stretch/>
        </p:blipFill>
        <p:spPr>
          <a:xfrm>
            <a:off x="5638800" y="6324600"/>
            <a:ext cx="914400" cy="322326"/>
          </a:xfrm>
          <a:prstGeom prst="rect">
            <a:avLst/>
          </a:prstGeom>
          <a:noFill/>
          <a:ln>
            <a:noFill/>
          </a:ln>
        </p:spPr>
      </p:pic>
      <p:pic>
        <p:nvPicPr>
          <p:cNvPr id="9" name="Picture 8" descr="Linie_unten"/>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437988" y="6120178"/>
            <a:ext cx="11265408" cy="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81851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7" r:id="rId3"/>
    <p:sldLayoutId id="2147483798" r:id="rId4"/>
    <p:sldLayoutId id="2147483799" r:id="rId5"/>
    <p:sldLayoutId id="2147483801" r:id="rId6"/>
    <p:sldLayoutId id="2147483802" r:id="rId7"/>
    <p:sldLayoutId id="2147483803" r:id="rId8"/>
  </p:sldLayoutIdLst>
  <p:txStyles>
    <p:titleStyle>
      <a:lvl1pPr algn="l" rtl="0" eaLnBrk="1" fontAlgn="base" hangingPunct="1">
        <a:spcBef>
          <a:spcPct val="0"/>
        </a:spcBef>
        <a:spcAft>
          <a:spcPct val="0"/>
        </a:spcAft>
        <a:defRPr sz="2500" b="1" cap="none" baseline="0">
          <a:solidFill>
            <a:srgbClr val="005A83"/>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p:titleStyle>
    <p:bodyStyle>
      <a:lvl1pPr marL="342882" indent="-342882" algn="l" rtl="0" eaLnBrk="1" fontAlgn="base" hangingPunct="1">
        <a:spcBef>
          <a:spcPct val="20000"/>
        </a:spcBef>
        <a:spcAft>
          <a:spcPct val="0"/>
        </a:spcAft>
        <a:buClr>
          <a:schemeClr val="folHlink"/>
        </a:buClr>
        <a:buSzPct val="75000"/>
        <a:buFont typeface="Wingdings" pitchFamily="2" charset="2"/>
        <a:buChar char="n"/>
        <a:defRPr sz="2200" b="1">
          <a:solidFill>
            <a:srgbClr val="595959"/>
          </a:solidFill>
          <a:latin typeface="+mj-lt"/>
          <a:ea typeface="+mn-ea"/>
          <a:cs typeface="+mn-cs"/>
        </a:defRPr>
      </a:lvl1pPr>
      <a:lvl2pPr marL="742913" indent="-285737" algn="l" rtl="0" eaLnBrk="1" fontAlgn="base" hangingPunct="1">
        <a:spcBef>
          <a:spcPct val="20000"/>
        </a:spcBef>
        <a:spcAft>
          <a:spcPct val="0"/>
        </a:spcAft>
        <a:buClr>
          <a:schemeClr val="folHlink"/>
        </a:buClr>
        <a:buSzPct val="70000"/>
        <a:buFont typeface="Wingdings" pitchFamily="2" charset="2"/>
        <a:buChar char="n"/>
        <a:defRPr sz="2000" b="1">
          <a:solidFill>
            <a:srgbClr val="595959"/>
          </a:solidFill>
          <a:latin typeface="+mj-lt"/>
        </a:defRPr>
      </a:lvl2pPr>
      <a:lvl3pPr marL="1142942" indent="-228589" algn="l" rtl="0" eaLnBrk="1" fontAlgn="base" hangingPunct="1">
        <a:spcBef>
          <a:spcPct val="20000"/>
        </a:spcBef>
        <a:spcAft>
          <a:spcPct val="0"/>
        </a:spcAft>
        <a:buClr>
          <a:srgbClr val="595959"/>
        </a:buClr>
        <a:buFont typeface="Wingdings" pitchFamily="2" charset="2"/>
        <a:buChar char="§"/>
        <a:defRPr b="1">
          <a:solidFill>
            <a:srgbClr val="595959"/>
          </a:solidFill>
          <a:latin typeface="+mj-lt"/>
        </a:defRPr>
      </a:lvl3pPr>
      <a:lvl4pPr marL="1600120" indent="-228589" algn="l" rtl="0" eaLnBrk="1" fontAlgn="base" hangingPunct="1">
        <a:spcBef>
          <a:spcPct val="20000"/>
        </a:spcBef>
        <a:spcAft>
          <a:spcPct val="0"/>
        </a:spcAft>
        <a:buClr>
          <a:schemeClr val="hlink"/>
        </a:buClr>
        <a:buChar char="•"/>
        <a:defRPr>
          <a:solidFill>
            <a:srgbClr val="595959"/>
          </a:solidFill>
          <a:latin typeface="+mj-lt"/>
        </a:defRPr>
      </a:lvl4pPr>
      <a:lvl5pPr marL="2057298" indent="-228589" algn="l" rtl="0" eaLnBrk="1" fontAlgn="base" hangingPunct="1">
        <a:spcBef>
          <a:spcPct val="20000"/>
        </a:spcBef>
        <a:spcAft>
          <a:spcPct val="0"/>
        </a:spcAft>
        <a:buClr>
          <a:srgbClr val="595959"/>
        </a:buClr>
        <a:buSzPct val="85000"/>
        <a:buChar char="•"/>
        <a:defRPr>
          <a:solidFill>
            <a:srgbClr val="595959"/>
          </a:solidFill>
          <a:latin typeface="+mj-lt"/>
        </a:defRPr>
      </a:lvl5pPr>
      <a:lvl6pPr marL="2514474" indent="-228589" algn="l" rtl="0" eaLnBrk="1" fontAlgn="base" hangingPunct="1">
        <a:spcBef>
          <a:spcPct val="20000"/>
        </a:spcBef>
        <a:spcAft>
          <a:spcPct val="0"/>
        </a:spcAft>
        <a:buClr>
          <a:schemeClr val="tx1"/>
        </a:buClr>
        <a:buSzPct val="85000"/>
        <a:buChar char="•"/>
        <a:defRPr>
          <a:solidFill>
            <a:schemeClr val="tx1"/>
          </a:solidFill>
          <a:latin typeface="+mn-lt"/>
        </a:defRPr>
      </a:lvl6pPr>
      <a:lvl7pPr marL="2971652" indent="-228589" algn="l" rtl="0" eaLnBrk="1" fontAlgn="base" hangingPunct="1">
        <a:spcBef>
          <a:spcPct val="20000"/>
        </a:spcBef>
        <a:spcAft>
          <a:spcPct val="0"/>
        </a:spcAft>
        <a:buClr>
          <a:schemeClr val="tx1"/>
        </a:buClr>
        <a:buSzPct val="85000"/>
        <a:buChar char="•"/>
        <a:defRPr>
          <a:solidFill>
            <a:schemeClr val="tx1"/>
          </a:solidFill>
          <a:latin typeface="+mn-lt"/>
        </a:defRPr>
      </a:lvl7pPr>
      <a:lvl8pPr marL="3428829" indent="-228589" algn="l" rtl="0" eaLnBrk="1" fontAlgn="base" hangingPunct="1">
        <a:spcBef>
          <a:spcPct val="20000"/>
        </a:spcBef>
        <a:spcAft>
          <a:spcPct val="0"/>
        </a:spcAft>
        <a:buClr>
          <a:schemeClr val="tx1"/>
        </a:buClr>
        <a:buSzPct val="85000"/>
        <a:buChar char="•"/>
        <a:defRPr>
          <a:solidFill>
            <a:schemeClr val="tx1"/>
          </a:solidFill>
          <a:latin typeface="+mn-lt"/>
        </a:defRPr>
      </a:lvl8pPr>
      <a:lvl9pPr marL="3886006" indent="-228589" algn="l" rtl="0" eaLnBrk="1" fontAlgn="base" hangingPunct="1">
        <a:spcBef>
          <a:spcPct val="20000"/>
        </a:spcBef>
        <a:spcAft>
          <a:spcPct val="0"/>
        </a:spcAft>
        <a:buClr>
          <a:schemeClr val="tx1"/>
        </a:buClr>
        <a:buSzPct val="85000"/>
        <a:buChar char="•"/>
        <a:defRPr>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fair.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mailto:m.linne@zbw.eu"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DF8BFDE-7D5F-43B1-843B-ACE8DFA42C95}"/>
              </a:ext>
            </a:extLst>
          </p:cNvPr>
          <p:cNvSpPr>
            <a:spLocks noGrp="1"/>
          </p:cNvSpPr>
          <p:nvPr>
            <p:ph type="ctrTitle" sz="quarter"/>
          </p:nvPr>
        </p:nvSpPr>
        <p:spPr>
          <a:xfrm>
            <a:off x="990600" y="2438400"/>
            <a:ext cx="10272000" cy="615553"/>
          </a:xfrm>
        </p:spPr>
        <p:txBody>
          <a:bodyPr/>
          <a:lstStyle/>
          <a:p>
            <a:r>
              <a:rPr lang="de-DE" dirty="0" err="1" smtClean="0"/>
              <a:t>How</a:t>
            </a:r>
            <a:r>
              <a:rPr lang="de-DE" dirty="0" smtClean="0"/>
              <a:t>                </a:t>
            </a:r>
            <a:r>
              <a:rPr lang="de-DE" dirty="0" err="1" smtClean="0"/>
              <a:t>to</a:t>
            </a:r>
            <a:r>
              <a:rPr lang="de-DE" dirty="0" smtClean="0"/>
              <a:t> GO FAIR</a:t>
            </a:r>
            <a:endParaRPr lang="nl-NL" dirty="0"/>
          </a:p>
        </p:txBody>
      </p:sp>
      <p:sp>
        <p:nvSpPr>
          <p:cNvPr id="3" name="Tijdelijke aanduiding voor tekst 2">
            <a:extLst>
              <a:ext uri="{FF2B5EF4-FFF2-40B4-BE49-F238E27FC236}">
                <a16:creationId xmlns="" xmlns:a16="http://schemas.microsoft.com/office/drawing/2014/main" id="{AC8F2E03-3FFD-42DA-B81D-7D1C683643EB}"/>
              </a:ext>
            </a:extLst>
          </p:cNvPr>
          <p:cNvSpPr>
            <a:spLocks noGrp="1"/>
          </p:cNvSpPr>
          <p:nvPr>
            <p:ph type="body" sz="quarter" idx="10"/>
          </p:nvPr>
        </p:nvSpPr>
        <p:spPr>
          <a:xfrm>
            <a:off x="990600" y="3046064"/>
            <a:ext cx="10272000" cy="2235209"/>
          </a:xfrm>
        </p:spPr>
        <p:txBody>
          <a:bodyPr/>
          <a:lstStyle/>
          <a:p>
            <a:pPr marL="0" indent="0"/>
            <a:r>
              <a:rPr lang="de-DE" sz="2400" b="0" dirty="0" smtClean="0"/>
              <a:t>Eine </a:t>
            </a:r>
            <a:r>
              <a:rPr lang="de-DE" sz="2400" b="0" dirty="0"/>
              <a:t>länder- und disziplinübergreifende Initiative zur Verbesserung </a:t>
            </a:r>
            <a:r>
              <a:rPr lang="de-DE" sz="2400" b="0" dirty="0" smtClean="0"/>
              <a:t/>
            </a:r>
            <a:br>
              <a:rPr lang="de-DE" sz="2400" b="0" dirty="0" smtClean="0"/>
            </a:br>
            <a:r>
              <a:rPr lang="de-DE" sz="2400" b="0" dirty="0" smtClean="0"/>
              <a:t>der </a:t>
            </a:r>
            <a:r>
              <a:rPr lang="de-DE" sz="2400" b="0" dirty="0"/>
              <a:t>Auffindbarkeit, Zugänglichkeit, Interoperabilität und Wiederverwendbarkeit von </a:t>
            </a:r>
            <a:r>
              <a:rPr lang="de-DE" sz="2400" b="0" dirty="0" smtClean="0"/>
              <a:t>Forschungsdaten</a:t>
            </a:r>
            <a:endParaRPr lang="de-DE" sz="2400" b="0" dirty="0"/>
          </a:p>
          <a:p>
            <a:pPr marL="0" indent="0">
              <a:spcBef>
                <a:spcPts val="1800"/>
              </a:spcBef>
            </a:pPr>
            <a:r>
              <a:rPr lang="de-DE" sz="1800" dirty="0" smtClean="0"/>
              <a:t>19. DINI-Jahrestagung: Open </a:t>
            </a:r>
            <a:r>
              <a:rPr lang="de-DE" sz="1800" dirty="0"/>
              <a:t>Science - Digitaler Wandel in Forschung und Lehre</a:t>
            </a:r>
          </a:p>
          <a:p>
            <a:pPr marL="0" indent="0"/>
            <a:endParaRPr lang="nl-NL" sz="2400" dirty="0"/>
          </a:p>
        </p:txBody>
      </p:sp>
      <p:sp>
        <p:nvSpPr>
          <p:cNvPr id="4" name="Tijdelijke aanduiding voor tekst 3">
            <a:extLst>
              <a:ext uri="{FF2B5EF4-FFF2-40B4-BE49-F238E27FC236}">
                <a16:creationId xmlns="" xmlns:a16="http://schemas.microsoft.com/office/drawing/2014/main" id="{212D6C15-74C8-4F34-9D94-F0A3D68C2CE7}"/>
              </a:ext>
            </a:extLst>
          </p:cNvPr>
          <p:cNvSpPr>
            <a:spLocks noGrp="1"/>
          </p:cNvSpPr>
          <p:nvPr>
            <p:ph type="body" sz="quarter" idx="11"/>
          </p:nvPr>
        </p:nvSpPr>
        <p:spPr>
          <a:xfrm>
            <a:off x="6987474" y="5308960"/>
            <a:ext cx="5049425" cy="360850"/>
          </a:xfrm>
        </p:spPr>
        <p:txBody>
          <a:bodyPr/>
          <a:lstStyle/>
          <a:p>
            <a:pPr marL="342874" lvl="0" indent="-342874">
              <a:spcBef>
                <a:spcPts val="0"/>
              </a:spcBef>
              <a:spcAft>
                <a:spcPts val="0"/>
              </a:spcAft>
              <a:buSzPts val="1125"/>
            </a:pPr>
            <a:r>
              <a:rPr lang="de-DE" sz="1400" b="0" dirty="0" smtClean="0">
                <a:latin typeface="+mn-lt"/>
                <a:ea typeface="Trebuchet MS"/>
                <a:cs typeface="Arial" panose="020B0604020202020204" pitchFamily="34" charset="0"/>
                <a:sym typeface="Trebuchet MS"/>
              </a:rPr>
              <a:t>Bielefeld, 11. November 2018</a:t>
            </a:r>
            <a:endParaRPr lang="de-DE" sz="1400" b="0" dirty="0">
              <a:latin typeface="+mn-lt"/>
              <a:ea typeface="Trebuchet MS"/>
              <a:cs typeface="Arial" panose="020B0604020202020204" pitchFamily="34" charset="0"/>
              <a:sym typeface="Trebuchet MS"/>
            </a:endParaRPr>
          </a:p>
        </p:txBody>
      </p:sp>
      <p:sp>
        <p:nvSpPr>
          <p:cNvPr id="5" name="Textfeld 4"/>
          <p:cNvSpPr txBox="1"/>
          <p:nvPr/>
        </p:nvSpPr>
        <p:spPr>
          <a:xfrm>
            <a:off x="310227" y="5308960"/>
            <a:ext cx="6677247" cy="523220"/>
          </a:xfrm>
          <a:prstGeom prst="rect">
            <a:avLst/>
          </a:prstGeom>
          <a:noFill/>
        </p:spPr>
        <p:txBody>
          <a:bodyPr wrap="square" rtlCol="0">
            <a:spAutoFit/>
          </a:bodyPr>
          <a:lstStyle/>
          <a:p>
            <a:r>
              <a:rPr lang="de-DE" sz="1400" dirty="0">
                <a:solidFill>
                  <a:srgbClr val="000000"/>
                </a:solidFill>
                <a:latin typeface="+mn-lt"/>
                <a:ea typeface="Arial"/>
                <a:cs typeface="Arial"/>
                <a:sym typeface="Arial"/>
              </a:rPr>
              <a:t>Kontakt: </a:t>
            </a:r>
            <a:r>
              <a:rPr lang="de-DE" sz="1400" dirty="0" smtClean="0">
                <a:solidFill>
                  <a:srgbClr val="000000"/>
                </a:solidFill>
                <a:latin typeface="+mn-lt"/>
                <a:ea typeface="Arial"/>
                <a:cs typeface="Arial"/>
                <a:sym typeface="Arial"/>
              </a:rPr>
              <a:t>Monika Linne</a:t>
            </a:r>
            <a:endParaRPr lang="de-DE" sz="1400" dirty="0">
              <a:solidFill>
                <a:srgbClr val="000000"/>
              </a:solidFill>
              <a:latin typeface="+mn-lt"/>
              <a:ea typeface="Arial"/>
              <a:cs typeface="Arial"/>
              <a:sym typeface="Arial"/>
            </a:endParaRPr>
          </a:p>
          <a:p>
            <a:r>
              <a:rPr lang="de-DE" sz="1400" dirty="0">
                <a:solidFill>
                  <a:srgbClr val="000000"/>
                </a:solidFill>
                <a:latin typeface="+mn-lt"/>
                <a:ea typeface="Arial"/>
                <a:cs typeface="Arial"/>
                <a:sym typeface="Arial"/>
              </a:rPr>
              <a:t>ZBW - Leibniz-Informationszentrum Wirtschaft, </a:t>
            </a:r>
            <a:r>
              <a:rPr lang="de-DE" sz="1400" dirty="0" smtClean="0">
                <a:solidFill>
                  <a:srgbClr val="000000"/>
                </a:solidFill>
                <a:latin typeface="+mn-lt"/>
                <a:ea typeface="Arial"/>
                <a:cs typeface="Arial"/>
                <a:sym typeface="Arial"/>
              </a:rPr>
              <a:t>m.linne@zbw.eu</a:t>
            </a:r>
            <a:endParaRPr lang="de-DE" sz="1400" dirty="0">
              <a:solidFill>
                <a:srgbClr val="000000"/>
              </a:solidFill>
              <a:latin typeface="+mn-lt"/>
              <a:ea typeface="Arial"/>
              <a:cs typeface="Arial"/>
              <a:sym typeface="Arial"/>
            </a:endParaRPr>
          </a:p>
        </p:txBody>
      </p:sp>
      <p:sp>
        <p:nvSpPr>
          <p:cNvPr id="6" name="Textfeld 5"/>
          <p:cNvSpPr txBox="1"/>
          <p:nvPr/>
        </p:nvSpPr>
        <p:spPr>
          <a:xfrm>
            <a:off x="10440382" y="5891796"/>
            <a:ext cx="1980220" cy="230832"/>
          </a:xfrm>
          <a:prstGeom prst="rect">
            <a:avLst/>
          </a:prstGeom>
          <a:noFill/>
        </p:spPr>
        <p:txBody>
          <a:bodyPr wrap="square" rtlCol="0">
            <a:spAutoFit/>
          </a:bodyPr>
          <a:lstStyle/>
          <a:p>
            <a:r>
              <a:rPr lang="de-DE" sz="900" dirty="0" smtClean="0">
                <a:latin typeface="Arial" panose="020B0604020202020204" pitchFamily="34" charset="0"/>
                <a:cs typeface="Arial" panose="020B0604020202020204" pitchFamily="34" charset="0"/>
              </a:rPr>
              <a:t>GO FAIR wird gefördert durch</a:t>
            </a:r>
            <a:endParaRPr lang="de-DE" sz="900" dirty="0">
              <a:latin typeface="Arial" panose="020B0604020202020204" pitchFamily="34" charset="0"/>
              <a:cs typeface="Arial" panose="020B0604020202020204" pitchFamily="34" charset="0"/>
            </a:endParaRPr>
          </a:p>
        </p:txBody>
      </p:sp>
      <p:pic>
        <p:nvPicPr>
          <p:cNvPr id="7" name="Picture 2" descr="Bildergebnis für bmbf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896602" y="6122632"/>
            <a:ext cx="1125513" cy="6016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_ZB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6220247"/>
            <a:ext cx="20526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9658" y="2711534"/>
            <a:ext cx="3901448" cy="2761494"/>
          </a:xfrm>
          <a:prstGeom prst="rect">
            <a:avLst/>
          </a:prstGeom>
        </p:spPr>
      </p:pic>
      <p:sp>
        <p:nvSpPr>
          <p:cNvPr id="10" name="Titel 1">
            <a:extLst>
              <a:ext uri="{FF2B5EF4-FFF2-40B4-BE49-F238E27FC236}">
                <a16:creationId xmlns="" xmlns:a16="http://schemas.microsoft.com/office/drawing/2014/main" id="{DDF8BFDE-7D5F-43B1-843B-ACE8DFA42C95}"/>
              </a:ext>
            </a:extLst>
          </p:cNvPr>
          <p:cNvSpPr txBox="1">
            <a:spLocks/>
          </p:cNvSpPr>
          <p:nvPr/>
        </p:nvSpPr>
        <p:spPr>
          <a:xfrm>
            <a:off x="990600" y="2438400"/>
            <a:ext cx="10272000" cy="615553"/>
          </a:xfrm>
          <a:prstGeom prst="rect">
            <a:avLst/>
          </a:prstGeom>
          <a:noFill/>
          <a:ln>
            <a:noFill/>
          </a:ln>
        </p:spPr>
        <p:txBody>
          <a:bodyPr lIns="0" tIns="0" rIns="0" bIns="0" anchor="b" anchorCtr="0">
            <a:spAutoFit/>
          </a:bodyPr>
          <a:lstStyle>
            <a:lvl1pPr algn="l" rtl="0" eaLnBrk="1" fontAlgn="base" hangingPunct="1">
              <a:lnSpc>
                <a:spcPct val="100000"/>
              </a:lnSpc>
              <a:spcBef>
                <a:spcPct val="0"/>
              </a:spcBef>
              <a:spcAft>
                <a:spcPct val="0"/>
              </a:spcAft>
              <a:defRPr sz="40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r>
              <a:rPr lang="de-DE" kern="0" dirty="0" smtClean="0"/>
              <a:t>        </a:t>
            </a:r>
            <a:r>
              <a:rPr lang="de-DE" kern="0" dirty="0" err="1" smtClean="0"/>
              <a:t>and</a:t>
            </a:r>
            <a:r>
              <a:rPr lang="de-DE" kern="0" dirty="0" smtClean="0"/>
              <a:t> </a:t>
            </a:r>
            <a:r>
              <a:rPr lang="de-DE" kern="0" dirty="0" err="1" smtClean="0"/>
              <a:t>why</a:t>
            </a:r>
            <a:endParaRPr lang="nl-NL" kern="0" dirty="0"/>
          </a:p>
        </p:txBody>
      </p:sp>
    </p:spTree>
    <p:extLst>
      <p:ext uri="{BB962C8B-B14F-4D97-AF65-F5344CB8AC3E}">
        <p14:creationId xmlns:p14="http://schemas.microsoft.com/office/powerpoint/2010/main" val="355515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p:cNvSpPr>
          <p:nvPr/>
        </p:nvSpPr>
        <p:spPr>
          <a:xfrm>
            <a:off x="540000" y="228601"/>
            <a:ext cx="8064000" cy="430887"/>
          </a:xfrm>
          <a:prstGeom prst="rect">
            <a:avLst/>
          </a:prstGeom>
          <a:noFill/>
          <a:ln>
            <a:noFill/>
          </a:ln>
        </p:spPr>
        <p:txBody>
          <a:bodyPr spcFirstLastPara="1" wrap="square" lIns="0" tIns="0" rIns="0" bIns="0" anchor="b" anchorCtr="0">
            <a:no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pPr marL="133350" indent="0">
              <a:buFont typeface="Wingdings" pitchFamily="2" charset="2"/>
              <a:buNone/>
            </a:pPr>
            <a:r>
              <a:rPr lang="de-DE" kern="0" dirty="0"/>
              <a:t>GO FAIR-Prinzipien</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640" y="1006698"/>
            <a:ext cx="295554" cy="288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5240" y="1006698"/>
            <a:ext cx="246970" cy="288000"/>
          </a:xfrm>
          <a:prstGeom prst="rect">
            <a:avLst/>
          </a:prstGeom>
        </p:spPr>
      </p:pic>
      <p:pic>
        <p:nvPicPr>
          <p:cNvPr id="8" name="Grafik 7"/>
          <p:cNvPicPr/>
          <p:nvPr/>
        </p:nvPicPr>
        <p:blipFill>
          <a:blip r:embed="rId5" cstate="print">
            <a:extLst>
              <a:ext uri="{28A0092B-C50C-407E-A947-70E740481C1C}">
                <a14:useLocalDpi xmlns:a14="http://schemas.microsoft.com/office/drawing/2010/main" val="0"/>
              </a:ext>
            </a:extLst>
          </a:blip>
          <a:stretch>
            <a:fillRect/>
          </a:stretch>
        </p:blipFill>
        <p:spPr>
          <a:xfrm>
            <a:off x="3253366" y="3694905"/>
            <a:ext cx="294005" cy="274320"/>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1870" y="3694905"/>
            <a:ext cx="300288" cy="288000"/>
          </a:xfrm>
          <a:prstGeom prst="rect">
            <a:avLst/>
          </a:prstGeom>
        </p:spPr>
      </p:pic>
      <p:sp>
        <p:nvSpPr>
          <p:cNvPr id="10" name="Google Shape;583;p68"/>
          <p:cNvSpPr txBox="1"/>
          <p:nvPr/>
        </p:nvSpPr>
        <p:spPr>
          <a:xfrm>
            <a:off x="830400" y="900907"/>
            <a:ext cx="4845933" cy="2248695"/>
          </a:xfrm>
          <a:prstGeom prst="rect">
            <a:avLst/>
          </a:prstGeom>
          <a:noFill/>
          <a:ln>
            <a:noFill/>
          </a:ln>
        </p:spPr>
        <p:txBody>
          <a:bodyPr spcFirstLastPara="1" wrap="square" lIns="32125" tIns="32125" rIns="32125" bIns="32125" anchor="t" anchorCtr="0">
            <a:noAutofit/>
          </a:bodyPr>
          <a:lstStyle/>
          <a:p>
            <a:pPr marL="0" marR="0" lvl="0" indent="0" algn="l" rtl="0">
              <a:lnSpc>
                <a:spcPct val="100000"/>
              </a:lnSpc>
              <a:spcBef>
                <a:spcPts val="0"/>
              </a:spcBef>
              <a:spcAft>
                <a:spcPts val="0"/>
              </a:spcAft>
              <a:buClr>
                <a:srgbClr val="0C2F5F"/>
              </a:buClr>
              <a:buSzPts val="2800"/>
              <a:buFont typeface="Candara"/>
              <a:buNone/>
            </a:pPr>
            <a:r>
              <a:rPr lang="en-US" sz="2800" b="1" i="0" u="none" strike="noStrike" cap="none" dirty="0">
                <a:latin typeface="Candara"/>
                <a:ea typeface="Candara"/>
                <a:cs typeface="Candara"/>
                <a:sym typeface="Candara"/>
              </a:rPr>
              <a:t>Findable:</a:t>
            </a:r>
            <a:endParaRPr sz="2400" b="0" i="0" u="none" strike="noStrike" cap="none" dirty="0">
              <a:latin typeface="Times"/>
              <a:ea typeface="Times"/>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a:latin typeface="Candara"/>
                <a:ea typeface="Candara"/>
                <a:cs typeface="Candara"/>
                <a:sym typeface="Candara"/>
              </a:rPr>
              <a:t>F1. (meta)data are assigned a globally unique and persistent </a:t>
            </a:r>
            <a:r>
              <a:rPr lang="en-US" sz="1600" b="1" i="0" u="none" strike="noStrike" cap="none" dirty="0" smtClean="0">
                <a:latin typeface="Candara"/>
                <a:ea typeface="Candara"/>
                <a:cs typeface="Candara"/>
                <a:sym typeface="Candara"/>
              </a:rPr>
              <a:t>identifier</a:t>
            </a:r>
            <a:endParaRPr sz="1600" b="0" i="0" u="none" strike="noStrike" cap="none" dirty="0">
              <a:latin typeface="Times"/>
              <a:ea typeface="Times"/>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a:latin typeface="Candara"/>
                <a:ea typeface="Candara"/>
                <a:cs typeface="Candara"/>
                <a:sym typeface="Candara"/>
              </a:rPr>
              <a:t>F2. data are described with rich </a:t>
            </a:r>
            <a:r>
              <a:rPr lang="en-US" sz="1600" b="1" i="0" u="none" strike="noStrike" cap="none" dirty="0" smtClean="0">
                <a:latin typeface="Candara"/>
                <a:ea typeface="Candara"/>
                <a:cs typeface="Candara"/>
                <a:sym typeface="Candara"/>
              </a:rPr>
              <a:t>metadata</a:t>
            </a:r>
            <a:endParaRPr sz="1600" b="0" i="0" u="none" strike="noStrike" cap="none" dirty="0">
              <a:latin typeface="Times"/>
              <a:ea typeface="Times"/>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a:latin typeface="Candara"/>
                <a:ea typeface="Candara"/>
                <a:cs typeface="Candara"/>
                <a:sym typeface="Candara"/>
              </a:rPr>
              <a:t>F3. metadata clearly and explicitly include the identifier of the data it </a:t>
            </a:r>
            <a:r>
              <a:rPr lang="en-US" sz="1600" b="1" i="0" u="none" strike="noStrike" cap="none" dirty="0" smtClean="0">
                <a:latin typeface="Candara"/>
                <a:ea typeface="Candara"/>
                <a:cs typeface="Candara"/>
                <a:sym typeface="Candara"/>
              </a:rPr>
              <a:t>describes</a:t>
            </a:r>
            <a:endParaRPr sz="1600" b="0" i="0" u="none" strike="noStrike" cap="none" dirty="0">
              <a:latin typeface="Times"/>
              <a:ea typeface="Times"/>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a:latin typeface="Candara"/>
                <a:ea typeface="Candara"/>
                <a:cs typeface="Candara"/>
                <a:sym typeface="Candara"/>
              </a:rPr>
              <a:t>F4. (meta)data are registered or indexed in a searchable </a:t>
            </a:r>
            <a:r>
              <a:rPr lang="en-US" sz="1600" b="1" i="0" u="none" strike="noStrike" cap="none" dirty="0" smtClean="0">
                <a:latin typeface="Candara"/>
                <a:ea typeface="Candara"/>
                <a:cs typeface="Candara"/>
                <a:sym typeface="Candara"/>
              </a:rPr>
              <a:t>resource</a:t>
            </a:r>
            <a:endParaRPr sz="1600" dirty="0"/>
          </a:p>
        </p:txBody>
      </p:sp>
      <p:sp>
        <p:nvSpPr>
          <p:cNvPr id="11" name="Google Shape;584;p68"/>
          <p:cNvSpPr txBox="1"/>
          <p:nvPr/>
        </p:nvSpPr>
        <p:spPr>
          <a:xfrm>
            <a:off x="6413941" y="900906"/>
            <a:ext cx="5701859" cy="2451894"/>
          </a:xfrm>
          <a:prstGeom prst="rect">
            <a:avLst/>
          </a:prstGeom>
          <a:noFill/>
          <a:ln>
            <a:noFill/>
          </a:ln>
        </p:spPr>
        <p:txBody>
          <a:bodyPr spcFirstLastPara="1" wrap="square" lIns="32125" tIns="32125" rIns="32125" bIns="32125" anchor="t" anchorCtr="0">
            <a:noAutofit/>
          </a:bodyPr>
          <a:lstStyle/>
          <a:p>
            <a:pPr marL="0" marR="0" lvl="0" indent="0" algn="l" rtl="0">
              <a:lnSpc>
                <a:spcPct val="100000"/>
              </a:lnSpc>
              <a:spcBef>
                <a:spcPts val="0"/>
              </a:spcBef>
              <a:spcAft>
                <a:spcPts val="0"/>
              </a:spcAft>
              <a:buClr>
                <a:srgbClr val="0C2F5F"/>
              </a:buClr>
              <a:buSzPts val="2800"/>
              <a:buFont typeface="Candara"/>
              <a:buNone/>
            </a:pPr>
            <a:r>
              <a:rPr lang="en-US" sz="2800" b="1" i="0" u="none" strike="noStrike" cap="none" dirty="0">
                <a:latin typeface="Candara"/>
                <a:ea typeface="Candara"/>
                <a:cs typeface="Candara"/>
                <a:sym typeface="Candara"/>
              </a:rPr>
              <a:t>Accessible:</a:t>
            </a:r>
            <a:endParaRPr sz="2400" b="0" i="0" u="none" strike="noStrike" cap="none" dirty="0">
              <a:latin typeface="Times"/>
              <a:ea typeface="Times"/>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a:latin typeface="Candara"/>
                <a:ea typeface="Candara"/>
                <a:cs typeface="Candara"/>
                <a:sym typeface="Candara"/>
              </a:rPr>
              <a:t>A1. (meta)data are retrievable by their identifier using a standardized communications </a:t>
            </a:r>
            <a:r>
              <a:rPr lang="en-US" sz="1600" b="1" i="0" u="none" strike="noStrike" cap="none" dirty="0" smtClean="0">
                <a:latin typeface="Candara"/>
                <a:ea typeface="Candara"/>
                <a:cs typeface="Candara"/>
                <a:sym typeface="Candara"/>
              </a:rPr>
              <a:t>protocol</a:t>
            </a:r>
            <a:endParaRPr lang="en-US" sz="1600" dirty="0">
              <a:latin typeface="Times"/>
              <a:ea typeface="Candara"/>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smtClean="0">
                <a:latin typeface="Candara"/>
                <a:ea typeface="Candara"/>
                <a:cs typeface="Candara"/>
                <a:sym typeface="Candara"/>
              </a:rPr>
              <a:t>A1.1 </a:t>
            </a:r>
            <a:r>
              <a:rPr lang="en-US" sz="1600" b="1" i="0" u="none" strike="noStrike" cap="none" dirty="0">
                <a:latin typeface="Candara"/>
                <a:ea typeface="Candara"/>
                <a:cs typeface="Candara"/>
                <a:sym typeface="Candara"/>
              </a:rPr>
              <a:t>the protocol is open, free, and universally </a:t>
            </a:r>
            <a:r>
              <a:rPr lang="en-US" sz="1600" b="1" i="0" u="none" strike="noStrike" cap="none" dirty="0" smtClean="0">
                <a:latin typeface="Candara"/>
                <a:ea typeface="Candara"/>
                <a:cs typeface="Candara"/>
                <a:sym typeface="Candara"/>
              </a:rPr>
              <a:t>implementable</a:t>
            </a:r>
            <a:endParaRPr lang="en-US" sz="1600" dirty="0">
              <a:latin typeface="Times"/>
              <a:ea typeface="Candara"/>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smtClean="0">
                <a:latin typeface="Candara"/>
                <a:ea typeface="Candara"/>
                <a:cs typeface="Candara"/>
                <a:sym typeface="Candara"/>
              </a:rPr>
              <a:t>A1.2</a:t>
            </a:r>
            <a:r>
              <a:rPr lang="en-US" sz="1600" b="1" i="0" u="none" strike="noStrike" cap="none" dirty="0">
                <a:latin typeface="Candara"/>
                <a:ea typeface="Candara"/>
                <a:cs typeface="Candara"/>
                <a:sym typeface="Candara"/>
              </a:rPr>
              <a:t>. the protocol allows for an authentication and </a:t>
            </a:r>
            <a:r>
              <a:rPr lang="en-US" sz="1600" b="1" i="0" u="none" strike="noStrike" cap="none" dirty="0" smtClean="0">
                <a:latin typeface="Candara"/>
                <a:ea typeface="Candara"/>
                <a:cs typeface="Candara"/>
                <a:sym typeface="Candara"/>
              </a:rPr>
              <a:t/>
            </a:r>
            <a:br>
              <a:rPr lang="en-US" sz="1600" b="1" i="0" u="none" strike="noStrike" cap="none" dirty="0" smtClean="0">
                <a:latin typeface="Candara"/>
                <a:ea typeface="Candara"/>
                <a:cs typeface="Candara"/>
                <a:sym typeface="Candara"/>
              </a:rPr>
            </a:br>
            <a:r>
              <a:rPr lang="en-US" sz="1600" b="1" i="0" u="none" strike="noStrike" cap="none" dirty="0" smtClean="0">
                <a:latin typeface="Candara"/>
                <a:ea typeface="Candara"/>
                <a:cs typeface="Candara"/>
                <a:sym typeface="Candara"/>
              </a:rPr>
              <a:t>authorization </a:t>
            </a:r>
            <a:r>
              <a:rPr lang="en-US" sz="1600" b="1" i="0" u="none" strike="noStrike" cap="none" dirty="0">
                <a:latin typeface="Candara"/>
                <a:ea typeface="Candara"/>
                <a:cs typeface="Candara"/>
                <a:sym typeface="Candara"/>
              </a:rPr>
              <a:t>procedure, where </a:t>
            </a:r>
            <a:r>
              <a:rPr lang="en-US" sz="1600" b="1" i="0" u="none" strike="noStrike" cap="none" dirty="0" smtClean="0">
                <a:latin typeface="Candara"/>
                <a:ea typeface="Candara"/>
                <a:cs typeface="Candara"/>
                <a:sym typeface="Candara"/>
              </a:rPr>
              <a:t>necessary</a:t>
            </a:r>
            <a:endParaRPr sz="1600" b="0" i="0" u="none" strike="noStrike" cap="none" dirty="0">
              <a:latin typeface="Times"/>
              <a:ea typeface="Times"/>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a:latin typeface="Candara"/>
                <a:ea typeface="Candara"/>
                <a:cs typeface="Candara"/>
                <a:sym typeface="Candara"/>
              </a:rPr>
              <a:t>A2. metadata are accessible, even when the data are no </a:t>
            </a:r>
            <a:r>
              <a:rPr lang="en-US" sz="1600" b="1" i="0" u="none" strike="noStrike" cap="none" dirty="0" smtClean="0">
                <a:latin typeface="Candara"/>
                <a:ea typeface="Candara"/>
                <a:cs typeface="Candara"/>
                <a:sym typeface="Candara"/>
              </a:rPr>
              <a:t/>
            </a:r>
            <a:br>
              <a:rPr lang="en-US" sz="1600" b="1" i="0" u="none" strike="noStrike" cap="none" dirty="0" smtClean="0">
                <a:latin typeface="Candara"/>
                <a:ea typeface="Candara"/>
                <a:cs typeface="Candara"/>
                <a:sym typeface="Candara"/>
              </a:rPr>
            </a:br>
            <a:r>
              <a:rPr lang="en-US" sz="1600" b="1" i="0" u="none" strike="noStrike" cap="none" dirty="0" smtClean="0">
                <a:latin typeface="Candara"/>
                <a:ea typeface="Candara"/>
                <a:cs typeface="Candara"/>
                <a:sym typeface="Candara"/>
              </a:rPr>
              <a:t>longer available</a:t>
            </a:r>
            <a:endParaRPr sz="1600" dirty="0"/>
          </a:p>
        </p:txBody>
      </p:sp>
      <p:sp>
        <p:nvSpPr>
          <p:cNvPr id="12" name="Google Shape;585;p68"/>
          <p:cNvSpPr txBox="1"/>
          <p:nvPr/>
        </p:nvSpPr>
        <p:spPr>
          <a:xfrm>
            <a:off x="830400" y="3567906"/>
            <a:ext cx="4845933" cy="2680494"/>
          </a:xfrm>
          <a:prstGeom prst="rect">
            <a:avLst/>
          </a:prstGeom>
          <a:noFill/>
          <a:ln>
            <a:noFill/>
          </a:ln>
        </p:spPr>
        <p:txBody>
          <a:bodyPr spcFirstLastPara="1" wrap="square" lIns="32125" tIns="32125" rIns="32125" bIns="32125" anchor="t" anchorCtr="0">
            <a:noAutofit/>
          </a:bodyPr>
          <a:lstStyle/>
          <a:p>
            <a:pPr marL="0" marR="0" lvl="0" indent="0" algn="l" rtl="0">
              <a:lnSpc>
                <a:spcPct val="100000"/>
              </a:lnSpc>
              <a:spcBef>
                <a:spcPts val="0"/>
              </a:spcBef>
              <a:spcAft>
                <a:spcPts val="0"/>
              </a:spcAft>
              <a:buClr>
                <a:srgbClr val="0C2F5F"/>
              </a:buClr>
              <a:buSzPts val="2800"/>
              <a:buFont typeface="Candara"/>
              <a:buNone/>
            </a:pPr>
            <a:r>
              <a:rPr lang="en-US" sz="2800" b="1" i="0" u="none" strike="noStrike" cap="none" dirty="0">
                <a:latin typeface="Candara"/>
                <a:ea typeface="Candara"/>
                <a:cs typeface="Candara"/>
                <a:sym typeface="Candara"/>
              </a:rPr>
              <a:t>Interoperable:</a:t>
            </a:r>
            <a:endParaRPr sz="2400" b="0" i="0" u="none" strike="noStrike" cap="none" dirty="0">
              <a:latin typeface="Times"/>
              <a:ea typeface="Times"/>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a:latin typeface="Candara"/>
                <a:ea typeface="Candara"/>
                <a:cs typeface="Candara"/>
                <a:sym typeface="Candara"/>
              </a:rPr>
              <a:t>I1. (meta)data use a formal, accessible, shared, and broadly applicable language for knowledge </a:t>
            </a:r>
            <a:r>
              <a:rPr lang="en-US" sz="1600" b="1" i="0" u="none" strike="noStrike" cap="none" dirty="0" smtClean="0">
                <a:latin typeface="Candara"/>
                <a:ea typeface="Candara"/>
                <a:cs typeface="Candara"/>
                <a:sym typeface="Candara"/>
              </a:rPr>
              <a:t>representation</a:t>
            </a:r>
            <a:endParaRPr sz="1600" b="0" i="0" u="none" strike="noStrike" cap="none" dirty="0">
              <a:latin typeface="Times"/>
              <a:ea typeface="Times"/>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a:latin typeface="Candara"/>
                <a:ea typeface="Candara"/>
                <a:cs typeface="Candara"/>
                <a:sym typeface="Candara"/>
              </a:rPr>
              <a:t>I2. (meta)data use vocabularies that follow FAIR </a:t>
            </a:r>
            <a:r>
              <a:rPr lang="en-US" sz="1600" b="1" i="0" u="none" strike="noStrike" cap="none" dirty="0" smtClean="0">
                <a:latin typeface="Candara"/>
                <a:ea typeface="Candara"/>
                <a:cs typeface="Candara"/>
                <a:sym typeface="Candara"/>
              </a:rPr>
              <a:t>principles</a:t>
            </a:r>
            <a:endParaRPr sz="1600" b="0" i="0" u="none" strike="noStrike" cap="none" dirty="0">
              <a:latin typeface="Times"/>
              <a:ea typeface="Times"/>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a:latin typeface="Candara"/>
                <a:ea typeface="Candara"/>
                <a:cs typeface="Candara"/>
                <a:sym typeface="Candara"/>
              </a:rPr>
              <a:t>I3. (meta)data include qualified references to other (</a:t>
            </a:r>
            <a:r>
              <a:rPr lang="en-US" sz="1600" b="1" i="0" u="none" strike="noStrike" cap="none" dirty="0" smtClean="0">
                <a:latin typeface="Candara"/>
                <a:ea typeface="Candara"/>
                <a:cs typeface="Candara"/>
                <a:sym typeface="Candara"/>
              </a:rPr>
              <a:t>meta)data</a:t>
            </a:r>
            <a:endParaRPr sz="1600" dirty="0"/>
          </a:p>
        </p:txBody>
      </p:sp>
      <p:sp>
        <p:nvSpPr>
          <p:cNvPr id="13" name="Google Shape;586;p68"/>
          <p:cNvSpPr txBox="1"/>
          <p:nvPr/>
        </p:nvSpPr>
        <p:spPr>
          <a:xfrm>
            <a:off x="6413937" y="3567906"/>
            <a:ext cx="5397063" cy="2451894"/>
          </a:xfrm>
          <a:prstGeom prst="rect">
            <a:avLst/>
          </a:prstGeom>
          <a:noFill/>
          <a:ln>
            <a:noFill/>
          </a:ln>
        </p:spPr>
        <p:txBody>
          <a:bodyPr spcFirstLastPara="1" wrap="square" lIns="32125" tIns="32125" rIns="32125" bIns="32125" anchor="t" anchorCtr="0">
            <a:noAutofit/>
          </a:bodyPr>
          <a:lstStyle/>
          <a:p>
            <a:pPr marL="0" marR="0" lvl="0" indent="0" algn="l" rtl="0">
              <a:lnSpc>
                <a:spcPct val="100000"/>
              </a:lnSpc>
              <a:spcBef>
                <a:spcPts val="0"/>
              </a:spcBef>
              <a:spcAft>
                <a:spcPts val="0"/>
              </a:spcAft>
              <a:buClr>
                <a:srgbClr val="0C2F5F"/>
              </a:buClr>
              <a:buSzPts val="2800"/>
              <a:buFont typeface="Candara"/>
              <a:buNone/>
            </a:pPr>
            <a:r>
              <a:rPr lang="en-US" sz="2800" b="1" i="0" u="none" strike="noStrike" cap="none" dirty="0">
                <a:latin typeface="Candara"/>
                <a:ea typeface="Candara"/>
                <a:cs typeface="Candara"/>
                <a:sym typeface="Candara"/>
              </a:rPr>
              <a:t>Reusable:</a:t>
            </a:r>
            <a:endParaRPr sz="2400" b="0" i="0" u="none" strike="noStrike" cap="none" dirty="0">
              <a:latin typeface="Times"/>
              <a:ea typeface="Times"/>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a:latin typeface="Candara"/>
                <a:ea typeface="Candara"/>
                <a:cs typeface="Candara"/>
                <a:sym typeface="Candara"/>
              </a:rPr>
              <a:t>R1. (meta)data are richly described with a plurality of accurate and relevant </a:t>
            </a:r>
            <a:r>
              <a:rPr lang="en-US" sz="1600" b="1" i="0" u="none" strike="noStrike" cap="none" dirty="0" smtClean="0">
                <a:latin typeface="Candara"/>
                <a:ea typeface="Candara"/>
                <a:cs typeface="Candara"/>
                <a:sym typeface="Candara"/>
              </a:rPr>
              <a:t>attributes</a:t>
            </a:r>
            <a:endParaRPr lang="en-US" sz="1600" dirty="0">
              <a:latin typeface="Times"/>
              <a:ea typeface="Candara"/>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smtClean="0">
                <a:latin typeface="Candara"/>
                <a:ea typeface="Candara"/>
                <a:cs typeface="Candara"/>
                <a:sym typeface="Candara"/>
              </a:rPr>
              <a:t>R1.1</a:t>
            </a:r>
            <a:r>
              <a:rPr lang="en-US" sz="1600" b="1" i="0" u="none" strike="noStrike" cap="none" dirty="0">
                <a:latin typeface="Candara"/>
                <a:ea typeface="Candara"/>
                <a:cs typeface="Candara"/>
                <a:sym typeface="Candara"/>
              </a:rPr>
              <a:t>. (meta)data are released with a clear and accessible data usage </a:t>
            </a:r>
            <a:r>
              <a:rPr lang="en-US" sz="1600" b="1" i="0" u="none" strike="noStrike" cap="none" dirty="0" smtClean="0">
                <a:latin typeface="Candara"/>
                <a:ea typeface="Candara"/>
                <a:cs typeface="Candara"/>
                <a:sym typeface="Candara"/>
              </a:rPr>
              <a:t>license</a:t>
            </a:r>
            <a:endParaRPr lang="en-US" sz="1600" dirty="0">
              <a:latin typeface="Times"/>
              <a:ea typeface="Candara"/>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smtClean="0">
                <a:latin typeface="Candara"/>
                <a:ea typeface="Candara"/>
                <a:cs typeface="Candara"/>
                <a:sym typeface="Candara"/>
              </a:rPr>
              <a:t>R1.2</a:t>
            </a:r>
            <a:r>
              <a:rPr lang="en-US" sz="1600" b="1" i="0" u="none" strike="noStrike" cap="none" dirty="0">
                <a:latin typeface="Candara"/>
                <a:ea typeface="Candara"/>
                <a:cs typeface="Candara"/>
                <a:sym typeface="Candara"/>
              </a:rPr>
              <a:t>. (meta)data are associated with detailed </a:t>
            </a:r>
            <a:r>
              <a:rPr lang="en-US" sz="1600" b="1" i="0" u="none" strike="noStrike" cap="none" dirty="0" smtClean="0">
                <a:latin typeface="Candara"/>
                <a:ea typeface="Candara"/>
                <a:cs typeface="Candara"/>
                <a:sym typeface="Candara"/>
              </a:rPr>
              <a:t>provenance</a:t>
            </a:r>
            <a:endParaRPr lang="en-US" sz="1600" dirty="0">
              <a:latin typeface="Times"/>
              <a:ea typeface="Candara"/>
              <a:cs typeface="Times"/>
              <a:sym typeface="Times"/>
            </a:endParaRPr>
          </a:p>
          <a:p>
            <a:pPr marL="0" marR="0" lvl="0" indent="0" algn="l" rtl="0">
              <a:lnSpc>
                <a:spcPct val="100000"/>
              </a:lnSpc>
              <a:spcBef>
                <a:spcPts val="700"/>
              </a:spcBef>
              <a:spcAft>
                <a:spcPts val="0"/>
              </a:spcAft>
              <a:buClr>
                <a:srgbClr val="0C2F5F"/>
              </a:buClr>
              <a:buSzPts val="1400"/>
              <a:buFont typeface="Candara"/>
              <a:buNone/>
            </a:pPr>
            <a:r>
              <a:rPr lang="en-US" sz="1600" b="1" i="0" u="none" strike="noStrike" cap="none" dirty="0" smtClean="0">
                <a:latin typeface="Candara"/>
                <a:ea typeface="Candara"/>
                <a:cs typeface="Candara"/>
                <a:sym typeface="Candara"/>
              </a:rPr>
              <a:t>R1.3</a:t>
            </a:r>
            <a:r>
              <a:rPr lang="en-US" sz="1600" b="1" i="0" u="none" strike="noStrike" cap="none" dirty="0">
                <a:latin typeface="Candara"/>
                <a:ea typeface="Candara"/>
                <a:cs typeface="Candara"/>
                <a:sym typeface="Candara"/>
              </a:rPr>
              <a:t>. (meta)data meet domain-relevant community </a:t>
            </a:r>
            <a:r>
              <a:rPr lang="en-US" sz="1600" b="1" i="0" u="none" strike="noStrike" cap="none" dirty="0" smtClean="0">
                <a:latin typeface="Candara"/>
                <a:ea typeface="Candara"/>
                <a:cs typeface="Candara"/>
                <a:sym typeface="Candara"/>
              </a:rPr>
              <a:t>standards</a:t>
            </a:r>
            <a:endParaRPr sz="1600" dirty="0"/>
          </a:p>
        </p:txBody>
      </p:sp>
      <p:sp>
        <p:nvSpPr>
          <p:cNvPr id="14" name="Google Shape;587;p68"/>
          <p:cNvSpPr txBox="1"/>
          <p:nvPr/>
        </p:nvSpPr>
        <p:spPr>
          <a:xfrm>
            <a:off x="1524000" y="5864860"/>
            <a:ext cx="5176789" cy="38354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C2F5F"/>
              </a:buClr>
              <a:buSzPts val="2000"/>
              <a:buFont typeface="Candara"/>
              <a:buNone/>
            </a:pPr>
            <a:r>
              <a:rPr lang="en-US" sz="1400" b="1" i="0" u="none" strike="noStrike" cap="none" dirty="0">
                <a:latin typeface="Candara"/>
                <a:ea typeface="Candara"/>
                <a:cs typeface="Candara"/>
                <a:sym typeface="Candara"/>
              </a:rPr>
              <a:t>https://www.nature.com/articles/sdata201618</a:t>
            </a:r>
            <a:endParaRPr sz="1600" dirty="0"/>
          </a:p>
        </p:txBody>
      </p:sp>
    </p:spTree>
    <p:extLst>
      <p:ext uri="{BB962C8B-B14F-4D97-AF65-F5344CB8AC3E}">
        <p14:creationId xmlns:p14="http://schemas.microsoft.com/office/powerpoint/2010/main" val="2059307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p:cNvSpPr>
          <p:nvPr/>
        </p:nvSpPr>
        <p:spPr>
          <a:xfrm>
            <a:off x="540000" y="228601"/>
            <a:ext cx="8064000" cy="430887"/>
          </a:xfrm>
          <a:prstGeom prst="rect">
            <a:avLst/>
          </a:prstGeom>
          <a:noFill/>
          <a:ln>
            <a:noFill/>
          </a:ln>
        </p:spPr>
        <p:txBody>
          <a:bodyPr spcFirstLastPara="1" wrap="square" lIns="0" tIns="0" rIns="0" bIns="0" anchor="b" anchorCtr="0">
            <a:no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pPr marL="133350" indent="0">
              <a:buFont typeface="Wingdings" pitchFamily="2" charset="2"/>
              <a:buNone/>
            </a:pPr>
            <a:r>
              <a:rPr lang="de-DE" kern="0" dirty="0"/>
              <a:t>GO </a:t>
            </a:r>
            <a:r>
              <a:rPr lang="de-DE" kern="0" dirty="0" smtClean="0"/>
              <a:t>FAIR-Prinzipien…</a:t>
            </a:r>
            <a:endParaRPr lang="de-DE" kern="0" dirty="0"/>
          </a:p>
        </p:txBody>
      </p:sp>
      <p:sp>
        <p:nvSpPr>
          <p:cNvPr id="15" name="Google Shape;60;p11"/>
          <p:cNvSpPr txBox="1">
            <a:spLocks/>
          </p:cNvSpPr>
          <p:nvPr/>
        </p:nvSpPr>
        <p:spPr>
          <a:xfrm>
            <a:off x="692400" y="1066801"/>
            <a:ext cx="10661400" cy="5095874"/>
          </a:xfrm>
          <a:prstGeom prst="rect">
            <a:avLst/>
          </a:prstGeom>
          <a:noFill/>
          <a:ln>
            <a:noFill/>
          </a:ln>
        </p:spPr>
        <p:txBody>
          <a:bodyPr spcFirstLastPara="1" wrap="square" lIns="0" tIns="0" rIns="0" bIns="0" anchor="t" anchorCtr="0">
            <a:noAutofit/>
          </a:bodyPr>
          <a:lstStyle>
            <a:lvl1pPr marL="342882" indent="-342882" algn="l" rtl="0" eaLnBrk="1" fontAlgn="base" hangingPunct="1">
              <a:spcBef>
                <a:spcPct val="20000"/>
              </a:spcBef>
              <a:spcAft>
                <a:spcPct val="0"/>
              </a:spcAft>
              <a:buClr>
                <a:schemeClr val="accent5"/>
              </a:buClr>
              <a:buSzPct val="75000"/>
              <a:buFont typeface="Wingdings" pitchFamily="2" charset="2"/>
              <a:buChar char="n"/>
              <a:defRPr sz="2000" b="1">
                <a:solidFill>
                  <a:schemeClr val="accent5"/>
                </a:solidFill>
                <a:latin typeface="+mj-lt"/>
                <a:ea typeface="+mn-ea"/>
                <a:cs typeface="+mn-cs"/>
              </a:defRPr>
            </a:lvl1pPr>
            <a:lvl2pPr marL="742913" indent="-285737" algn="l" rtl="0" eaLnBrk="1" fontAlgn="base" hangingPunct="1">
              <a:spcBef>
                <a:spcPct val="20000"/>
              </a:spcBef>
              <a:spcAft>
                <a:spcPct val="0"/>
              </a:spcAft>
              <a:buClr>
                <a:schemeClr val="accent5"/>
              </a:buClr>
              <a:buSzPct val="70000"/>
              <a:buFont typeface="Wingdings" pitchFamily="2" charset="2"/>
              <a:buChar char="n"/>
              <a:defRPr sz="1800" b="0">
                <a:solidFill>
                  <a:schemeClr val="accent5"/>
                </a:solidFill>
                <a:latin typeface="+mj-lt"/>
              </a:defRPr>
            </a:lvl2pPr>
            <a:lvl3pPr marL="1142942" indent="-228589" algn="l" rtl="0" eaLnBrk="1" fontAlgn="base" hangingPunct="1">
              <a:spcBef>
                <a:spcPct val="20000"/>
              </a:spcBef>
              <a:spcAft>
                <a:spcPct val="0"/>
              </a:spcAft>
              <a:buClr>
                <a:schemeClr val="accent5"/>
              </a:buClr>
              <a:buFont typeface="Wingdings" pitchFamily="2" charset="2"/>
              <a:buChar char="§"/>
              <a:defRPr b="0">
                <a:solidFill>
                  <a:schemeClr val="accent5"/>
                </a:solidFill>
                <a:latin typeface="+mj-lt"/>
              </a:defRPr>
            </a:lvl3pPr>
            <a:lvl4pPr marL="1600120" indent="-228589" algn="l" rtl="0" eaLnBrk="1" fontAlgn="base" hangingPunct="1">
              <a:spcBef>
                <a:spcPct val="20000"/>
              </a:spcBef>
              <a:spcAft>
                <a:spcPct val="0"/>
              </a:spcAft>
              <a:buClr>
                <a:schemeClr val="accent5"/>
              </a:buClr>
              <a:buChar char="•"/>
              <a:defRPr>
                <a:solidFill>
                  <a:schemeClr val="accent5"/>
                </a:solidFill>
                <a:latin typeface="+mj-lt"/>
              </a:defRPr>
            </a:lvl4pPr>
            <a:lvl5pPr marL="2057298" indent="-228589" algn="l" rtl="0" eaLnBrk="1" fontAlgn="base" hangingPunct="1">
              <a:spcBef>
                <a:spcPct val="20000"/>
              </a:spcBef>
              <a:spcAft>
                <a:spcPct val="0"/>
              </a:spcAft>
              <a:buClr>
                <a:schemeClr val="accent5"/>
              </a:buClr>
              <a:buSzPct val="85000"/>
              <a:buChar char="•"/>
              <a:defRPr>
                <a:solidFill>
                  <a:schemeClr val="accent5"/>
                </a:solidFill>
                <a:latin typeface="+mj-lt"/>
              </a:defRPr>
            </a:lvl5pPr>
            <a:lvl6pPr marL="2514474" indent="-228589" algn="l" rtl="0" eaLnBrk="1" fontAlgn="base" hangingPunct="1">
              <a:spcBef>
                <a:spcPct val="20000"/>
              </a:spcBef>
              <a:spcAft>
                <a:spcPct val="0"/>
              </a:spcAft>
              <a:buClr>
                <a:schemeClr val="tx1"/>
              </a:buClr>
              <a:buSzPct val="85000"/>
              <a:buChar char="•"/>
              <a:defRPr>
                <a:solidFill>
                  <a:schemeClr val="tx1"/>
                </a:solidFill>
                <a:latin typeface="+mn-lt"/>
              </a:defRPr>
            </a:lvl6pPr>
            <a:lvl7pPr marL="2971652" indent="-228589" algn="l" rtl="0" eaLnBrk="1" fontAlgn="base" hangingPunct="1">
              <a:spcBef>
                <a:spcPct val="20000"/>
              </a:spcBef>
              <a:spcAft>
                <a:spcPct val="0"/>
              </a:spcAft>
              <a:buClr>
                <a:schemeClr val="tx1"/>
              </a:buClr>
              <a:buSzPct val="85000"/>
              <a:buChar char="•"/>
              <a:defRPr>
                <a:solidFill>
                  <a:schemeClr val="tx1"/>
                </a:solidFill>
                <a:latin typeface="+mn-lt"/>
              </a:defRPr>
            </a:lvl7pPr>
            <a:lvl8pPr marL="3428829" indent="-228589" algn="l" rtl="0" eaLnBrk="1" fontAlgn="base" hangingPunct="1">
              <a:spcBef>
                <a:spcPct val="20000"/>
              </a:spcBef>
              <a:spcAft>
                <a:spcPct val="0"/>
              </a:spcAft>
              <a:buClr>
                <a:schemeClr val="tx1"/>
              </a:buClr>
              <a:buSzPct val="85000"/>
              <a:buChar char="•"/>
              <a:defRPr>
                <a:solidFill>
                  <a:schemeClr val="tx1"/>
                </a:solidFill>
                <a:latin typeface="+mn-lt"/>
              </a:defRPr>
            </a:lvl8pPr>
            <a:lvl9pPr marL="3886006" indent="-228589"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133350" indent="0">
              <a:buFont typeface="Wingdings" pitchFamily="2" charset="2"/>
              <a:buNone/>
            </a:pPr>
            <a:r>
              <a:rPr lang="de-DE" sz="2400" kern="0" dirty="0" smtClean="0">
                <a:solidFill>
                  <a:schemeClr val="tx1"/>
                </a:solidFill>
              </a:rPr>
              <a:t>…und was sie nicht sind.</a:t>
            </a:r>
          </a:p>
          <a:p>
            <a:pPr marL="133350" indent="0">
              <a:buFont typeface="Wingdings" pitchFamily="2" charset="2"/>
              <a:buNone/>
            </a:pPr>
            <a:r>
              <a:rPr lang="de-DE" sz="2400" kern="0" dirty="0" smtClean="0">
                <a:solidFill>
                  <a:schemeClr val="tx1"/>
                </a:solidFill>
              </a:rPr>
              <a:t> </a:t>
            </a:r>
          </a:p>
          <a:p>
            <a:pPr marL="342900" indent="-342900">
              <a:spcBef>
                <a:spcPts val="0"/>
              </a:spcBef>
              <a:spcAft>
                <a:spcPts val="1000"/>
              </a:spcAft>
            </a:pPr>
            <a:r>
              <a:rPr lang="de-DE" sz="2400" b="0" kern="0" dirty="0" smtClean="0">
                <a:solidFill>
                  <a:schemeClr val="tx1"/>
                </a:solidFill>
              </a:rPr>
              <a:t>FAIR-Prinzipien sind kein Standard, sondern Leitprinzipien, die je nach Disziplin anders gestaltet sein können</a:t>
            </a:r>
          </a:p>
          <a:p>
            <a:pPr marL="342900" indent="-342900">
              <a:spcBef>
                <a:spcPts val="0"/>
              </a:spcBef>
              <a:spcAft>
                <a:spcPts val="1000"/>
              </a:spcAft>
            </a:pPr>
            <a:r>
              <a:rPr lang="de-DE" sz="2400" b="0" kern="0" dirty="0" smtClean="0">
                <a:solidFill>
                  <a:schemeClr val="tx1"/>
                </a:solidFill>
              </a:rPr>
              <a:t>FAIR bedeutet nicht „Offen“ oder „Umsonst“</a:t>
            </a:r>
          </a:p>
          <a:p>
            <a:pPr marL="723900" indent="-342900">
              <a:spcBef>
                <a:spcPts val="0"/>
              </a:spcBef>
              <a:spcAft>
                <a:spcPts val="1000"/>
              </a:spcAft>
              <a:buFont typeface="Wingdings" panose="05000000000000000000" pitchFamily="2" charset="2"/>
              <a:buChar char="Ø"/>
            </a:pPr>
            <a:r>
              <a:rPr lang="de-DE" sz="2400" b="0" kern="0" dirty="0" smtClean="0">
                <a:solidFill>
                  <a:schemeClr val="tx1"/>
                </a:solidFill>
              </a:rPr>
              <a:t>Daten können offen aber nicht FAIR sein</a:t>
            </a:r>
          </a:p>
          <a:p>
            <a:pPr marL="723900" indent="-342900">
              <a:spcBef>
                <a:spcPts val="0"/>
              </a:spcBef>
              <a:spcAft>
                <a:spcPts val="1000"/>
              </a:spcAft>
              <a:buFont typeface="Wingdings" panose="05000000000000000000" pitchFamily="2" charset="2"/>
              <a:buChar char="Ø"/>
            </a:pPr>
            <a:r>
              <a:rPr lang="de-DE" sz="2400" b="0" kern="0" dirty="0" smtClean="0">
                <a:solidFill>
                  <a:schemeClr val="tx1"/>
                </a:solidFill>
              </a:rPr>
              <a:t>Daten können FAIR, aber </a:t>
            </a:r>
            <a:r>
              <a:rPr lang="de-DE" sz="2400" b="0" kern="0" dirty="0">
                <a:solidFill>
                  <a:schemeClr val="tx1"/>
                </a:solidFill>
              </a:rPr>
              <a:t>nicht </a:t>
            </a:r>
            <a:r>
              <a:rPr lang="de-DE" sz="2400" b="0" kern="0" dirty="0" smtClean="0">
                <a:solidFill>
                  <a:schemeClr val="tx1"/>
                </a:solidFill>
              </a:rPr>
              <a:t>offen sein</a:t>
            </a:r>
          </a:p>
          <a:p>
            <a:pPr marL="723900" indent="-342900">
              <a:spcBef>
                <a:spcPts val="0"/>
              </a:spcBef>
              <a:spcAft>
                <a:spcPts val="1000"/>
              </a:spcAft>
              <a:buFont typeface="Wingdings" panose="05000000000000000000" pitchFamily="2" charset="2"/>
              <a:buChar char="Ø"/>
            </a:pPr>
            <a:r>
              <a:rPr lang="de-DE" sz="2400" b="0" kern="0" dirty="0" smtClean="0">
                <a:solidFill>
                  <a:schemeClr val="tx1"/>
                </a:solidFill>
              </a:rPr>
              <a:t>Viele Daten können niemals offen zugänglich sein</a:t>
            </a:r>
          </a:p>
          <a:p>
            <a:pPr marL="381000" indent="0">
              <a:spcBef>
                <a:spcPts val="1200"/>
              </a:spcBef>
              <a:spcAft>
                <a:spcPts val="1000"/>
              </a:spcAft>
              <a:buNone/>
            </a:pPr>
            <a:r>
              <a:rPr lang="de-DE" sz="2400" b="0" kern="0" dirty="0" smtClean="0">
                <a:solidFill>
                  <a:schemeClr val="tx1"/>
                </a:solidFill>
                <a:sym typeface="Wingdings" panose="05000000000000000000" pitchFamily="2" charset="2"/>
              </a:rPr>
              <a:t> </a:t>
            </a:r>
            <a:r>
              <a:rPr lang="de-DE" sz="2400" b="0" kern="0" dirty="0" smtClean="0">
                <a:solidFill>
                  <a:schemeClr val="tx1"/>
                </a:solidFill>
              </a:rPr>
              <a:t>FAIR-Prinzipien beschreiben nicht die Qualität, Vertrauenswürdigkeit, oder ethischen Rahmenbedingungen von Daten</a:t>
            </a:r>
          </a:p>
          <a:p>
            <a:pPr marL="723900" indent="-342900">
              <a:spcBef>
                <a:spcPts val="0"/>
              </a:spcBef>
              <a:spcAft>
                <a:spcPts val="1000"/>
              </a:spcAft>
              <a:buFont typeface="Wingdings" panose="05000000000000000000" pitchFamily="2" charset="2"/>
              <a:buChar char="Ø"/>
            </a:pPr>
            <a:endParaRPr lang="de-DE" sz="2400" b="0" kern="0" dirty="0" smtClean="0">
              <a:solidFill>
                <a:schemeClr val="tx1"/>
              </a:solidFill>
            </a:endParaRPr>
          </a:p>
          <a:p>
            <a:pPr marL="342874" indent="-247624">
              <a:spcBef>
                <a:spcPts val="0"/>
              </a:spcBef>
              <a:spcAft>
                <a:spcPts val="0"/>
              </a:spcAft>
              <a:buSzPts val="1500"/>
              <a:buFont typeface="Noto Sans Symbols"/>
              <a:buNone/>
            </a:pPr>
            <a:endParaRPr lang="de-DE" kern="0" dirty="0" smtClean="0">
              <a:solidFill>
                <a:schemeClr val="tx1"/>
              </a:solidFill>
              <a:latin typeface="Trebuchet MS"/>
              <a:ea typeface="Trebuchet MS"/>
              <a:cs typeface="Trebuchet MS"/>
              <a:sym typeface="Trebuchet MS"/>
            </a:endParaRPr>
          </a:p>
          <a:p>
            <a:pPr marL="342874" indent="-247624">
              <a:spcBef>
                <a:spcPts val="0"/>
              </a:spcBef>
              <a:spcAft>
                <a:spcPts val="0"/>
              </a:spcAft>
              <a:buSzPts val="1500"/>
              <a:buFont typeface="Noto Sans Symbols"/>
              <a:buNone/>
            </a:pPr>
            <a:endParaRPr lang="de-DE" kern="0" dirty="0">
              <a:solidFill>
                <a:schemeClr val="tx1"/>
              </a:solidFill>
              <a:latin typeface="Trebuchet MS"/>
              <a:ea typeface="Trebuchet MS"/>
              <a:cs typeface="Trebuchet MS"/>
              <a:sym typeface="Trebuchet MS"/>
            </a:endParaRPr>
          </a:p>
        </p:txBody>
      </p:sp>
    </p:spTree>
    <p:extLst>
      <p:ext uri="{BB962C8B-B14F-4D97-AF65-F5344CB8AC3E}">
        <p14:creationId xmlns:p14="http://schemas.microsoft.com/office/powerpoint/2010/main" val="3606487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noGrp="1"/>
          </p:cNvSpPr>
          <p:nvPr>
            <p:ph type="title"/>
          </p:nvPr>
        </p:nvSpPr>
        <p:spPr>
          <a:xfrm>
            <a:off x="540000" y="228601"/>
            <a:ext cx="8064000" cy="43088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de-DE" dirty="0">
                <a:sym typeface="Trebuchet MS"/>
              </a:rPr>
              <a:t>GO FAIR-Strategie: 3 Säulen</a:t>
            </a:r>
            <a:endParaRPr dirty="0">
              <a:sym typeface="Trebuchet M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8915400" cy="475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608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540000" y="228601"/>
            <a:ext cx="8064000" cy="430887"/>
          </a:xfrm>
        </p:spPr>
        <p:txBody>
          <a:bodyPr/>
          <a:lstStyle/>
          <a:p>
            <a:r>
              <a:rPr lang="de-DE" dirty="0"/>
              <a:t>Go fair - </a:t>
            </a:r>
            <a:r>
              <a:rPr lang="de-DE" dirty="0">
                <a:sym typeface="Trebuchet MS"/>
              </a:rPr>
              <a:t>Implementierungsnetzwerke</a:t>
            </a:r>
            <a:endParaRPr lang="de-DE" dirty="0"/>
          </a:p>
        </p:txBody>
      </p:sp>
      <p:sp>
        <p:nvSpPr>
          <p:cNvPr id="5" name="Textplatzhalter 3"/>
          <p:cNvSpPr txBox="1">
            <a:spLocks/>
          </p:cNvSpPr>
          <p:nvPr/>
        </p:nvSpPr>
        <p:spPr>
          <a:xfrm>
            <a:off x="1066800" y="1143000"/>
            <a:ext cx="10661400" cy="4910062"/>
          </a:xfrm>
          <a:prstGeom prst="rect">
            <a:avLst/>
          </a:prstGeom>
        </p:spPr>
        <p:txBody>
          <a:bodyPr wrap="square" lIns="0" tIns="0" rIns="0" bIns="0">
            <a:spAutoFit/>
          </a:bodyPr>
          <a:lstStyle>
            <a:lvl1pPr marL="342882" indent="-342882" algn="l" rtl="0" eaLnBrk="1" fontAlgn="base" hangingPunct="1">
              <a:spcBef>
                <a:spcPct val="20000"/>
              </a:spcBef>
              <a:spcAft>
                <a:spcPct val="0"/>
              </a:spcAft>
              <a:buClr>
                <a:schemeClr val="accent5"/>
              </a:buClr>
              <a:buSzPct val="75000"/>
              <a:buFont typeface="Wingdings" pitchFamily="2" charset="2"/>
              <a:buChar char="n"/>
              <a:defRPr sz="2000" b="1">
                <a:solidFill>
                  <a:schemeClr val="accent5"/>
                </a:solidFill>
                <a:latin typeface="+mj-lt"/>
                <a:ea typeface="+mn-ea"/>
                <a:cs typeface="+mn-cs"/>
              </a:defRPr>
            </a:lvl1pPr>
            <a:lvl2pPr marL="742913" indent="-285737" algn="l" rtl="0" eaLnBrk="1" fontAlgn="base" hangingPunct="1">
              <a:spcBef>
                <a:spcPct val="20000"/>
              </a:spcBef>
              <a:spcAft>
                <a:spcPct val="0"/>
              </a:spcAft>
              <a:buClr>
                <a:schemeClr val="accent5"/>
              </a:buClr>
              <a:buSzPct val="70000"/>
              <a:buFont typeface="Wingdings" pitchFamily="2" charset="2"/>
              <a:buChar char="n"/>
              <a:defRPr sz="1800" b="0">
                <a:solidFill>
                  <a:schemeClr val="accent5"/>
                </a:solidFill>
                <a:latin typeface="+mj-lt"/>
              </a:defRPr>
            </a:lvl2pPr>
            <a:lvl3pPr marL="1142942" indent="-228589" algn="l" rtl="0" eaLnBrk="1" fontAlgn="base" hangingPunct="1">
              <a:spcBef>
                <a:spcPct val="20000"/>
              </a:spcBef>
              <a:spcAft>
                <a:spcPct val="0"/>
              </a:spcAft>
              <a:buClr>
                <a:schemeClr val="accent5"/>
              </a:buClr>
              <a:buFont typeface="Wingdings" pitchFamily="2" charset="2"/>
              <a:buChar char="§"/>
              <a:defRPr b="0">
                <a:solidFill>
                  <a:schemeClr val="accent5"/>
                </a:solidFill>
                <a:latin typeface="+mj-lt"/>
              </a:defRPr>
            </a:lvl3pPr>
            <a:lvl4pPr marL="1600120" indent="-228589" algn="l" rtl="0" eaLnBrk="1" fontAlgn="base" hangingPunct="1">
              <a:spcBef>
                <a:spcPct val="20000"/>
              </a:spcBef>
              <a:spcAft>
                <a:spcPct val="0"/>
              </a:spcAft>
              <a:buClr>
                <a:schemeClr val="accent5"/>
              </a:buClr>
              <a:buChar char="•"/>
              <a:defRPr>
                <a:solidFill>
                  <a:schemeClr val="accent5"/>
                </a:solidFill>
                <a:latin typeface="+mj-lt"/>
              </a:defRPr>
            </a:lvl4pPr>
            <a:lvl5pPr marL="2057298" indent="-228589" algn="l" rtl="0" eaLnBrk="1" fontAlgn="base" hangingPunct="1">
              <a:spcBef>
                <a:spcPct val="20000"/>
              </a:spcBef>
              <a:spcAft>
                <a:spcPct val="0"/>
              </a:spcAft>
              <a:buClr>
                <a:schemeClr val="accent5"/>
              </a:buClr>
              <a:buSzPct val="85000"/>
              <a:buChar char="•"/>
              <a:defRPr>
                <a:solidFill>
                  <a:schemeClr val="accent5"/>
                </a:solidFill>
                <a:latin typeface="+mj-lt"/>
              </a:defRPr>
            </a:lvl5pPr>
            <a:lvl6pPr marL="2514474" indent="-228589" algn="l" rtl="0" eaLnBrk="1" fontAlgn="base" hangingPunct="1">
              <a:spcBef>
                <a:spcPct val="20000"/>
              </a:spcBef>
              <a:spcAft>
                <a:spcPct val="0"/>
              </a:spcAft>
              <a:buClr>
                <a:schemeClr val="tx1"/>
              </a:buClr>
              <a:buSzPct val="85000"/>
              <a:buChar char="•"/>
              <a:defRPr>
                <a:solidFill>
                  <a:schemeClr val="tx1"/>
                </a:solidFill>
                <a:latin typeface="+mn-lt"/>
              </a:defRPr>
            </a:lvl6pPr>
            <a:lvl7pPr marL="2971652" indent="-228589" algn="l" rtl="0" eaLnBrk="1" fontAlgn="base" hangingPunct="1">
              <a:spcBef>
                <a:spcPct val="20000"/>
              </a:spcBef>
              <a:spcAft>
                <a:spcPct val="0"/>
              </a:spcAft>
              <a:buClr>
                <a:schemeClr val="tx1"/>
              </a:buClr>
              <a:buSzPct val="85000"/>
              <a:buChar char="•"/>
              <a:defRPr>
                <a:solidFill>
                  <a:schemeClr val="tx1"/>
                </a:solidFill>
                <a:latin typeface="+mn-lt"/>
              </a:defRPr>
            </a:lvl7pPr>
            <a:lvl8pPr marL="3428829" indent="-228589" algn="l" rtl="0" eaLnBrk="1" fontAlgn="base" hangingPunct="1">
              <a:spcBef>
                <a:spcPct val="20000"/>
              </a:spcBef>
              <a:spcAft>
                <a:spcPct val="0"/>
              </a:spcAft>
              <a:buClr>
                <a:schemeClr val="tx1"/>
              </a:buClr>
              <a:buSzPct val="85000"/>
              <a:buChar char="•"/>
              <a:defRPr>
                <a:solidFill>
                  <a:schemeClr val="tx1"/>
                </a:solidFill>
                <a:latin typeface="+mn-lt"/>
              </a:defRPr>
            </a:lvl8pPr>
            <a:lvl9pPr marL="3886006" indent="-228589"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lvl="0" indent="0">
              <a:spcBef>
                <a:spcPts val="0"/>
              </a:spcBef>
              <a:spcAft>
                <a:spcPts val="1000"/>
              </a:spcAft>
              <a:buNone/>
            </a:pPr>
            <a:r>
              <a:rPr lang="de-DE" sz="2400" dirty="0">
                <a:solidFill>
                  <a:schemeClr val="tx1"/>
                </a:solidFill>
              </a:rPr>
              <a:t>Was ist ein GO FAIR-Implementierungsnetzwerk (IN)? </a:t>
            </a:r>
          </a:p>
          <a:p>
            <a:pPr marL="0" indent="0">
              <a:spcBef>
                <a:spcPts val="0"/>
              </a:spcBef>
              <a:spcAft>
                <a:spcPts val="1000"/>
              </a:spcAft>
              <a:buNone/>
            </a:pPr>
            <a:r>
              <a:rPr lang="de-DE" sz="2400" b="0" dirty="0">
                <a:solidFill>
                  <a:schemeClr val="tx1"/>
                </a:solidFill>
              </a:rPr>
              <a:t>Konsortium, das sich zu den FAIR-Prinzipien bekennt und </a:t>
            </a:r>
            <a:r>
              <a:rPr lang="de-DE" sz="2400" b="0" dirty="0" smtClean="0">
                <a:solidFill>
                  <a:schemeClr val="tx1"/>
                </a:solidFill>
              </a:rPr>
              <a:t>sich </a:t>
            </a:r>
            <a:r>
              <a:rPr lang="de-DE" sz="2400" b="0" dirty="0">
                <a:solidFill>
                  <a:schemeClr val="tx1"/>
                </a:solidFill>
              </a:rPr>
              <a:t>aktiv in einer der drei GO FAIR-Säulen engagiert</a:t>
            </a:r>
            <a:r>
              <a:rPr lang="de-DE" sz="2400" b="0" dirty="0" smtClean="0">
                <a:solidFill>
                  <a:schemeClr val="tx1"/>
                </a:solidFill>
              </a:rPr>
              <a:t>:</a:t>
            </a:r>
            <a:endParaRPr lang="de-DE" sz="2400" b="0" kern="0" dirty="0" smtClean="0">
              <a:solidFill>
                <a:schemeClr val="tx1"/>
              </a:solidFill>
            </a:endParaRPr>
          </a:p>
          <a:p>
            <a:pPr marL="342900" indent="-342900"/>
            <a:r>
              <a:rPr lang="de-DE" sz="2400" b="0" dirty="0">
                <a:solidFill>
                  <a:schemeClr val="tx1"/>
                </a:solidFill>
              </a:rPr>
              <a:t>Personen, Organisationen, </a:t>
            </a:r>
            <a:r>
              <a:rPr lang="de-DE" sz="2400" b="0" dirty="0" smtClean="0">
                <a:solidFill>
                  <a:schemeClr val="tx1"/>
                </a:solidFill>
              </a:rPr>
              <a:t>Projekte</a:t>
            </a:r>
            <a:endParaRPr lang="de-DE" sz="2400" b="0" dirty="0">
              <a:solidFill>
                <a:schemeClr val="tx1"/>
              </a:solidFill>
            </a:endParaRPr>
          </a:p>
          <a:p>
            <a:pPr marL="342900" indent="-342900"/>
            <a:r>
              <a:rPr lang="de-DE" sz="2400" b="0" dirty="0">
                <a:solidFill>
                  <a:schemeClr val="tx1"/>
                </a:solidFill>
              </a:rPr>
              <a:t>Entwickelt Komponenten oder Services, liefert </a:t>
            </a:r>
            <a:r>
              <a:rPr lang="de-DE" sz="2400" b="0" dirty="0" smtClean="0">
                <a:solidFill>
                  <a:schemeClr val="tx1"/>
                </a:solidFill>
              </a:rPr>
              <a:t>Lösungen</a:t>
            </a:r>
            <a:r>
              <a:rPr lang="de-DE" sz="2400" b="0" dirty="0">
                <a:solidFill>
                  <a:schemeClr val="tx1"/>
                </a:solidFill>
              </a:rPr>
              <a:t>, um ein Internet </a:t>
            </a:r>
            <a:r>
              <a:rPr lang="de-DE" sz="2400" b="0" dirty="0" err="1">
                <a:solidFill>
                  <a:schemeClr val="tx1"/>
                </a:solidFill>
              </a:rPr>
              <a:t>of</a:t>
            </a:r>
            <a:r>
              <a:rPr lang="de-DE" sz="2400" b="0" dirty="0">
                <a:solidFill>
                  <a:schemeClr val="tx1"/>
                </a:solidFill>
              </a:rPr>
              <a:t> Fair Data </a:t>
            </a:r>
            <a:r>
              <a:rPr lang="de-DE" sz="2400" b="0" dirty="0" err="1">
                <a:solidFill>
                  <a:schemeClr val="tx1"/>
                </a:solidFill>
              </a:rPr>
              <a:t>and</a:t>
            </a:r>
            <a:r>
              <a:rPr lang="de-DE" sz="2400" b="0" dirty="0">
                <a:solidFill>
                  <a:schemeClr val="tx1"/>
                </a:solidFill>
              </a:rPr>
              <a:t> Services </a:t>
            </a:r>
            <a:r>
              <a:rPr lang="de-DE" sz="2400" b="0" dirty="0" smtClean="0">
                <a:solidFill>
                  <a:schemeClr val="tx1"/>
                </a:solidFill>
              </a:rPr>
              <a:t>zu realisieren</a:t>
            </a:r>
          </a:p>
          <a:p>
            <a:pPr marL="342900" indent="-342900"/>
            <a:r>
              <a:rPr lang="de-DE" sz="2400" b="0" dirty="0" smtClean="0">
                <a:solidFill>
                  <a:schemeClr val="tx1"/>
                </a:solidFill>
              </a:rPr>
              <a:t>Vernetzt sich mit anderen INs (Synergien)</a:t>
            </a:r>
          </a:p>
          <a:p>
            <a:pPr marL="342900" indent="-342900"/>
            <a:r>
              <a:rPr lang="de-DE" sz="2400" b="0" kern="0" dirty="0" smtClean="0">
                <a:solidFill>
                  <a:schemeClr val="tx1"/>
                </a:solidFill>
              </a:rPr>
              <a:t>Bekennen sich zu FAIR Prinzipien</a:t>
            </a:r>
          </a:p>
          <a:p>
            <a:pPr marL="342900" indent="-342900"/>
            <a:r>
              <a:rPr lang="de-DE" sz="2400" b="0" kern="0" dirty="0">
                <a:solidFill>
                  <a:schemeClr val="tx1"/>
                </a:solidFill>
              </a:rPr>
              <a:t>U</a:t>
            </a:r>
            <a:r>
              <a:rPr lang="de-DE" sz="2400" b="0" kern="0" dirty="0" smtClean="0">
                <a:solidFill>
                  <a:schemeClr val="tx1"/>
                </a:solidFill>
              </a:rPr>
              <a:t>nterzeichnen Rules </a:t>
            </a:r>
            <a:r>
              <a:rPr lang="de-DE" sz="2400" b="0" kern="0" dirty="0" err="1" smtClean="0">
                <a:solidFill>
                  <a:schemeClr val="tx1"/>
                </a:solidFill>
              </a:rPr>
              <a:t>of</a:t>
            </a:r>
            <a:r>
              <a:rPr lang="de-DE" sz="2400" b="0" kern="0" dirty="0" smtClean="0">
                <a:solidFill>
                  <a:schemeClr val="tx1"/>
                </a:solidFill>
              </a:rPr>
              <a:t> Engagement</a:t>
            </a:r>
            <a:endParaRPr lang="de-DE" sz="2400" b="0" kern="0" dirty="0">
              <a:solidFill>
                <a:schemeClr val="tx1"/>
              </a:solidFill>
            </a:endParaRPr>
          </a:p>
          <a:p>
            <a:pPr marL="342900" indent="-342900"/>
            <a:r>
              <a:rPr lang="de-DE" sz="2400" b="0" kern="0" dirty="0" smtClean="0">
                <a:solidFill>
                  <a:schemeClr val="tx1"/>
                </a:solidFill>
              </a:rPr>
              <a:t>Erarbeiten ein Manifest, welches den eigenen Beitrag festschreibt</a:t>
            </a:r>
          </a:p>
          <a:p>
            <a:pPr marL="342900" indent="-342900">
              <a:buFont typeface="Wingdings" pitchFamily="2" charset="2"/>
              <a:buChar char="Ø"/>
            </a:pPr>
            <a:endParaRPr lang="de-DE" sz="2800" kern="0" dirty="0" smtClean="0">
              <a:solidFill>
                <a:schemeClr val="tx1"/>
              </a:solidFill>
            </a:endParaRPr>
          </a:p>
        </p:txBody>
      </p:sp>
    </p:spTree>
    <p:extLst>
      <p:ext uri="{BB962C8B-B14F-4D97-AF65-F5344CB8AC3E}">
        <p14:creationId xmlns:p14="http://schemas.microsoft.com/office/powerpoint/2010/main" val="2578882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Beteiligungsmöglichkeiten an GO FAIR </a:t>
            </a:r>
          </a:p>
        </p:txBody>
      </p:sp>
      <p:sp>
        <p:nvSpPr>
          <p:cNvPr id="3" name="Inhaltsplatzhalter 2"/>
          <p:cNvSpPr>
            <a:spLocks noGrp="1"/>
          </p:cNvSpPr>
          <p:nvPr>
            <p:ph idx="1"/>
          </p:nvPr>
        </p:nvSpPr>
        <p:spPr>
          <a:xfrm>
            <a:off x="914400" y="1152526"/>
            <a:ext cx="10294800" cy="5095874"/>
          </a:xfrm>
        </p:spPr>
        <p:txBody>
          <a:bodyPr/>
          <a:lstStyle/>
          <a:p>
            <a:pPr marL="133350" lvl="0" indent="0">
              <a:spcAft>
                <a:spcPts val="1200"/>
              </a:spcAft>
              <a:buNone/>
            </a:pPr>
            <a:r>
              <a:rPr lang="de-DE" sz="2400" dirty="0">
                <a:solidFill>
                  <a:schemeClr val="tx1"/>
                </a:solidFill>
              </a:rPr>
              <a:t>Wie wird man GO FAIR-Implementierungsnetzwerk? </a:t>
            </a:r>
          </a:p>
          <a:p>
            <a:pPr marL="133350" indent="0">
              <a:spcAft>
                <a:spcPts val="1000"/>
              </a:spcAft>
              <a:buNone/>
            </a:pPr>
            <a:r>
              <a:rPr lang="de-DE" sz="2400" b="0" dirty="0" smtClean="0">
                <a:solidFill>
                  <a:schemeClr val="tx1"/>
                </a:solidFill>
              </a:rPr>
              <a:t>In zwei </a:t>
            </a:r>
            <a:r>
              <a:rPr lang="de-DE" sz="2400" b="0" dirty="0">
                <a:solidFill>
                  <a:schemeClr val="tx1"/>
                </a:solidFill>
              </a:rPr>
              <a:t>Schritten können neue GO </a:t>
            </a:r>
            <a:r>
              <a:rPr lang="de-DE" sz="2400" b="0" dirty="0" smtClean="0">
                <a:solidFill>
                  <a:schemeClr val="tx1"/>
                </a:solidFill>
              </a:rPr>
              <a:t>FAIR-Implementierungsnetzwerke gegründet </a:t>
            </a:r>
            <a:r>
              <a:rPr lang="de-DE" sz="2400" b="0" dirty="0">
                <a:solidFill>
                  <a:schemeClr val="tx1"/>
                </a:solidFill>
              </a:rPr>
              <a:t>werden</a:t>
            </a:r>
            <a:r>
              <a:rPr lang="de-DE" sz="2400" b="0" dirty="0" smtClean="0">
                <a:solidFill>
                  <a:schemeClr val="tx1"/>
                </a:solidFill>
              </a:rPr>
              <a:t>:</a:t>
            </a:r>
            <a:endParaRPr lang="de-DE" sz="2400" dirty="0">
              <a:solidFill>
                <a:schemeClr val="tx1"/>
              </a:solidFill>
            </a:endParaRPr>
          </a:p>
          <a:p>
            <a:pPr marL="742950" lvl="1" indent="-457200">
              <a:buSzPct val="100000"/>
              <a:buAutoNum type="arabicParenBoth"/>
            </a:pPr>
            <a:r>
              <a:rPr lang="de-DE" sz="2400" dirty="0" smtClean="0">
                <a:solidFill>
                  <a:schemeClr val="tx1"/>
                </a:solidFill>
              </a:rPr>
              <a:t>Formular zur Interessensbekundung ausfüllen</a:t>
            </a:r>
            <a:r>
              <a:rPr lang="de-DE" sz="2400" dirty="0">
                <a:solidFill>
                  <a:schemeClr val="tx1"/>
                </a:solidFill>
              </a:rPr>
              <a:t>: </a:t>
            </a:r>
            <a:r>
              <a:rPr lang="de-DE" sz="2400" dirty="0">
                <a:solidFill>
                  <a:schemeClr val="tx1"/>
                </a:solidFill>
                <a:hlinkClick r:id="rId2"/>
              </a:rPr>
              <a:t>www.go-fair.org</a:t>
            </a:r>
            <a:endParaRPr lang="de-DE" sz="2400" dirty="0">
              <a:solidFill>
                <a:schemeClr val="tx1"/>
              </a:solidFill>
            </a:endParaRPr>
          </a:p>
          <a:p>
            <a:pPr marL="742950" lvl="1" indent="-457200">
              <a:buSzPct val="100000"/>
              <a:buFont typeface="Wingdings" pitchFamily="2" charset="2"/>
              <a:buAutoNum type="arabicParenBoth"/>
            </a:pPr>
            <a:r>
              <a:rPr lang="de-DE" sz="2400" dirty="0" smtClean="0">
                <a:solidFill>
                  <a:schemeClr val="tx1"/>
                </a:solidFill>
              </a:rPr>
              <a:t>Ein </a:t>
            </a:r>
            <a:r>
              <a:rPr lang="de-DE" sz="2400" b="1" dirty="0">
                <a:solidFill>
                  <a:schemeClr val="tx1"/>
                </a:solidFill>
              </a:rPr>
              <a:t>Manifest </a:t>
            </a:r>
            <a:r>
              <a:rPr lang="de-DE" sz="2400" dirty="0">
                <a:solidFill>
                  <a:schemeClr val="tx1"/>
                </a:solidFill>
              </a:rPr>
              <a:t>erstellen (ca. 2 Seiten), in dem die wichtigsten Ziele, Strategien und Partner benannt werden (mit </a:t>
            </a:r>
            <a:r>
              <a:rPr lang="en-US" sz="2400" dirty="0" err="1">
                <a:solidFill>
                  <a:schemeClr val="tx1"/>
                </a:solidFill>
              </a:rPr>
              <a:t>Unterstützung</a:t>
            </a:r>
            <a:r>
              <a:rPr lang="en-US" sz="2400" dirty="0">
                <a:solidFill>
                  <a:schemeClr val="tx1"/>
                </a:solidFill>
              </a:rPr>
              <a:t> des GO FAIR-</a:t>
            </a:r>
            <a:r>
              <a:rPr lang="en-US" sz="2400" dirty="0" err="1">
                <a:solidFill>
                  <a:schemeClr val="tx1"/>
                </a:solidFill>
              </a:rPr>
              <a:t>Büros</a:t>
            </a:r>
            <a:r>
              <a:rPr lang="en-US" sz="2400" dirty="0" smtClean="0">
                <a:solidFill>
                  <a:schemeClr val="tx1"/>
                </a:solidFill>
              </a:rPr>
              <a:t>) + </a:t>
            </a:r>
            <a:r>
              <a:rPr lang="de-DE" sz="2400" dirty="0" smtClean="0">
                <a:solidFill>
                  <a:schemeClr val="tx1"/>
                </a:solidFill>
              </a:rPr>
              <a:t>„</a:t>
            </a:r>
            <a:r>
              <a:rPr lang="de-DE" sz="2400" b="1" dirty="0" smtClean="0">
                <a:solidFill>
                  <a:schemeClr val="tx1"/>
                </a:solidFill>
              </a:rPr>
              <a:t>Rules </a:t>
            </a:r>
            <a:r>
              <a:rPr lang="de-DE" sz="2400" b="1" dirty="0" err="1">
                <a:solidFill>
                  <a:schemeClr val="tx1"/>
                </a:solidFill>
              </a:rPr>
              <a:t>of</a:t>
            </a:r>
            <a:r>
              <a:rPr lang="de-DE" sz="2400" b="1" dirty="0">
                <a:solidFill>
                  <a:schemeClr val="tx1"/>
                </a:solidFill>
              </a:rPr>
              <a:t> Engagement“ </a:t>
            </a:r>
            <a:r>
              <a:rPr lang="de-DE" sz="2400" dirty="0">
                <a:solidFill>
                  <a:schemeClr val="tx1"/>
                </a:solidFill>
              </a:rPr>
              <a:t>unterschreiben und </a:t>
            </a:r>
            <a:r>
              <a:rPr lang="de-DE" sz="2400" dirty="0" smtClean="0">
                <a:solidFill>
                  <a:schemeClr val="tx1"/>
                </a:solidFill>
              </a:rPr>
              <a:t>eine*n IN-Koordinator*in </a:t>
            </a:r>
            <a:r>
              <a:rPr lang="de-DE" sz="2400" dirty="0">
                <a:solidFill>
                  <a:schemeClr val="tx1"/>
                </a:solidFill>
              </a:rPr>
              <a:t>ernennen  </a:t>
            </a:r>
          </a:p>
          <a:p>
            <a:pPr marL="133350" lvl="0" indent="0">
              <a:spcBef>
                <a:spcPts val="1200"/>
              </a:spcBef>
              <a:buNone/>
            </a:pPr>
            <a:endParaRPr lang="de-DE" sz="2400" b="0" dirty="0" smtClean="0">
              <a:solidFill>
                <a:schemeClr val="tx1"/>
              </a:solidFill>
            </a:endParaRPr>
          </a:p>
          <a:p>
            <a:pPr marL="133350" lvl="0" indent="0">
              <a:spcBef>
                <a:spcPts val="1200"/>
              </a:spcBef>
              <a:buNone/>
            </a:pPr>
            <a:endParaRPr lang="de-DE" sz="2400" b="0" dirty="0">
              <a:solidFill>
                <a:schemeClr val="tx1"/>
              </a:solidFill>
            </a:endParaRPr>
          </a:p>
          <a:p>
            <a:pPr marL="133350" lvl="0" indent="0">
              <a:spcBef>
                <a:spcPts val="1200"/>
              </a:spcBef>
              <a:buNone/>
            </a:pPr>
            <a:r>
              <a:rPr lang="de-DE" sz="2400" b="0" dirty="0" smtClean="0">
                <a:solidFill>
                  <a:schemeClr val="tx1"/>
                </a:solidFill>
              </a:rPr>
              <a:t>(Alternativ: </a:t>
            </a:r>
            <a:r>
              <a:rPr lang="de-DE" sz="2400" b="0" dirty="0">
                <a:solidFill>
                  <a:schemeClr val="tx1"/>
                </a:solidFill>
              </a:rPr>
              <a:t>Bestehendem Implementierungsnetzwerk </a:t>
            </a:r>
            <a:r>
              <a:rPr lang="de-DE" sz="2400" b="0" dirty="0" smtClean="0">
                <a:solidFill>
                  <a:schemeClr val="tx1"/>
                </a:solidFill>
              </a:rPr>
              <a:t>beitreten) </a:t>
            </a:r>
          </a:p>
          <a:p>
            <a:endParaRPr lang="de-DE" sz="2400" dirty="0">
              <a:solidFill>
                <a:schemeClr val="tx1"/>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33600" y="4732827"/>
            <a:ext cx="7521691" cy="90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642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Beteiligungsmöglichkeiten an GO FAIR </a:t>
            </a:r>
          </a:p>
        </p:txBody>
      </p:sp>
      <p:sp>
        <p:nvSpPr>
          <p:cNvPr id="3" name="Inhaltsplatzhalter 2"/>
          <p:cNvSpPr>
            <a:spLocks noGrp="1"/>
          </p:cNvSpPr>
          <p:nvPr>
            <p:ph idx="1"/>
          </p:nvPr>
        </p:nvSpPr>
        <p:spPr>
          <a:xfrm>
            <a:off x="1059000" y="1066801"/>
            <a:ext cx="10752000" cy="5095874"/>
          </a:xfrm>
        </p:spPr>
        <p:txBody>
          <a:bodyPr/>
          <a:lstStyle/>
          <a:p>
            <a:pPr marL="133350" lvl="0" indent="0">
              <a:spcAft>
                <a:spcPts val="1200"/>
              </a:spcAft>
              <a:buNone/>
            </a:pPr>
            <a:r>
              <a:rPr lang="de-DE" sz="2400" dirty="0">
                <a:solidFill>
                  <a:schemeClr val="tx1"/>
                </a:solidFill>
              </a:rPr>
              <a:t>Was ist der Zweck und Mehrwert von GO FAIR-Implementierungsnetzwerken?   </a:t>
            </a:r>
            <a:endParaRPr lang="de-DE" dirty="0">
              <a:solidFill>
                <a:schemeClr val="tx1"/>
              </a:solidFill>
            </a:endParaRPr>
          </a:p>
          <a:p>
            <a:r>
              <a:rPr lang="de-DE" sz="2400" b="0" dirty="0">
                <a:solidFill>
                  <a:schemeClr val="tx1"/>
                </a:solidFill>
              </a:rPr>
              <a:t>Gemeinsame Umsetzung der FAIR Prinzipien für </a:t>
            </a:r>
            <a:r>
              <a:rPr lang="de-DE" sz="2400" b="0" dirty="0" smtClean="0">
                <a:solidFill>
                  <a:schemeClr val="tx1"/>
                </a:solidFill>
              </a:rPr>
              <a:t/>
            </a:r>
            <a:br>
              <a:rPr lang="de-DE" sz="2400" b="0" dirty="0" smtClean="0">
                <a:solidFill>
                  <a:schemeClr val="tx1"/>
                </a:solidFill>
              </a:rPr>
            </a:br>
            <a:r>
              <a:rPr lang="de-DE" sz="2400" b="0" dirty="0" smtClean="0">
                <a:solidFill>
                  <a:schemeClr val="tx1"/>
                </a:solidFill>
              </a:rPr>
              <a:t>Forschungsdaten</a:t>
            </a:r>
            <a:r>
              <a:rPr lang="de-DE" sz="2400" b="0" dirty="0">
                <a:solidFill>
                  <a:schemeClr val="tx1"/>
                </a:solidFill>
              </a:rPr>
              <a:t>, Algorithmen, Prozesse, Software, etc</a:t>
            </a:r>
            <a:r>
              <a:rPr lang="de-DE" sz="2400" b="0" dirty="0" smtClean="0">
                <a:solidFill>
                  <a:schemeClr val="tx1"/>
                </a:solidFill>
              </a:rPr>
              <a:t>.</a:t>
            </a:r>
          </a:p>
          <a:p>
            <a:r>
              <a:rPr lang="de-DE" sz="2400" b="0" dirty="0">
                <a:solidFill>
                  <a:schemeClr val="tx1"/>
                </a:solidFill>
              </a:rPr>
              <a:t>Verhinderung weiterer Fragmentierung</a:t>
            </a:r>
          </a:p>
          <a:p>
            <a:r>
              <a:rPr lang="de-DE" sz="2400" b="0" dirty="0" smtClean="0">
                <a:solidFill>
                  <a:schemeClr val="tx1"/>
                </a:solidFill>
              </a:rPr>
              <a:t>Zusammenarbeit </a:t>
            </a:r>
            <a:r>
              <a:rPr lang="de-DE" sz="2400" b="0" dirty="0">
                <a:solidFill>
                  <a:schemeClr val="tx1"/>
                </a:solidFill>
              </a:rPr>
              <a:t>sichert </a:t>
            </a:r>
            <a:r>
              <a:rPr lang="de-DE" sz="2400" b="0" dirty="0" smtClean="0">
                <a:solidFill>
                  <a:schemeClr val="tx1"/>
                </a:solidFill>
              </a:rPr>
              <a:t>z.B. technische Kompatibilität o. </a:t>
            </a:r>
            <a:r>
              <a:rPr lang="de-DE" sz="2400" b="0" dirty="0" err="1" smtClean="0">
                <a:solidFill>
                  <a:schemeClr val="tx1"/>
                </a:solidFill>
              </a:rPr>
              <a:t>kult</a:t>
            </a:r>
            <a:r>
              <a:rPr lang="de-DE" sz="2400" b="0" dirty="0" smtClean="0">
                <a:solidFill>
                  <a:schemeClr val="tx1"/>
                </a:solidFill>
              </a:rPr>
              <a:t>. Wandel</a:t>
            </a:r>
            <a:endParaRPr lang="de-DE" sz="2400" b="0" dirty="0">
              <a:solidFill>
                <a:schemeClr val="tx1"/>
              </a:solidFill>
            </a:endParaRPr>
          </a:p>
          <a:p>
            <a:r>
              <a:rPr lang="de-DE" sz="2400" b="0" dirty="0" smtClean="0">
                <a:solidFill>
                  <a:schemeClr val="tx1"/>
                </a:solidFill>
              </a:rPr>
              <a:t>Vernetzung </a:t>
            </a:r>
            <a:r>
              <a:rPr lang="de-DE" sz="2400" b="0" dirty="0">
                <a:solidFill>
                  <a:schemeClr val="tx1"/>
                </a:solidFill>
              </a:rPr>
              <a:t>und Sichtbarkeit durch das GO FAIR-Büro: Arbeitsgruppentreffen, regelmäßige Workshops, Hilfe bei öffentlichkeitswirksamen Dokumenten (Best-Practices, Ergebnisberichte)</a:t>
            </a:r>
          </a:p>
          <a:p>
            <a:r>
              <a:rPr lang="de-DE" sz="2400" b="0" dirty="0">
                <a:solidFill>
                  <a:schemeClr val="tx1"/>
                </a:solidFill>
              </a:rPr>
              <a:t>GO FAIR-Büro folgt Empfehlungen der EOSC High Level Expert Group und des Rat für Informationsinfrastrukturen </a:t>
            </a:r>
            <a:r>
              <a:rPr lang="de-DE" sz="2400" b="0" dirty="0">
                <a:solidFill>
                  <a:schemeClr val="tx1"/>
                </a:solidFill>
                <a:sym typeface="Wingdings" panose="05000000000000000000" pitchFamily="2" charset="2"/>
              </a:rPr>
              <a:t></a:t>
            </a:r>
            <a:r>
              <a:rPr lang="de-DE" sz="2400" b="0" dirty="0">
                <a:solidFill>
                  <a:schemeClr val="tx1"/>
                </a:solidFill>
              </a:rPr>
              <a:t> INs immer </a:t>
            </a:r>
            <a:r>
              <a:rPr lang="de-DE" sz="2400" b="0" dirty="0" err="1">
                <a:solidFill>
                  <a:schemeClr val="tx1"/>
                </a:solidFill>
              </a:rPr>
              <a:t>up</a:t>
            </a:r>
            <a:r>
              <a:rPr lang="de-DE" sz="2400" b="0" dirty="0">
                <a:solidFill>
                  <a:schemeClr val="tx1"/>
                </a:solidFill>
              </a:rPr>
              <a:t> </a:t>
            </a:r>
            <a:r>
              <a:rPr lang="de-DE" sz="2400" b="0" dirty="0" err="1">
                <a:solidFill>
                  <a:schemeClr val="tx1"/>
                </a:solidFill>
              </a:rPr>
              <a:t>to</a:t>
            </a:r>
            <a:r>
              <a:rPr lang="de-DE" sz="2400" b="0" dirty="0">
                <a:solidFill>
                  <a:schemeClr val="tx1"/>
                </a:solidFill>
              </a:rPr>
              <a:t> </a:t>
            </a:r>
            <a:r>
              <a:rPr lang="de-DE" sz="2400" b="0" dirty="0" err="1">
                <a:solidFill>
                  <a:schemeClr val="tx1"/>
                </a:solidFill>
              </a:rPr>
              <a:t>date</a:t>
            </a:r>
            <a:endParaRPr lang="de-DE" sz="2400" b="0" dirty="0">
              <a:solidFill>
                <a:schemeClr val="tx1"/>
              </a:solidFill>
            </a:endParaRPr>
          </a:p>
          <a:p>
            <a:r>
              <a:rPr lang="de-DE" sz="2400" b="0" dirty="0" smtClean="0">
                <a:solidFill>
                  <a:schemeClr val="tx1"/>
                </a:solidFill>
              </a:rPr>
              <a:t>Möglichkeit </a:t>
            </a:r>
            <a:r>
              <a:rPr lang="de-DE" sz="2400" b="0" dirty="0">
                <a:solidFill>
                  <a:schemeClr val="tx1"/>
                </a:solidFill>
              </a:rPr>
              <a:t>der Mitgestaltung des IFDS und der EOSC</a:t>
            </a:r>
          </a:p>
          <a:p>
            <a:endParaRPr lang="de-DE" dirty="0">
              <a:solidFill>
                <a:schemeClr val="tx1"/>
              </a:solidFill>
            </a:endParaRPr>
          </a:p>
        </p:txBody>
      </p:sp>
      <p:pic>
        <p:nvPicPr>
          <p:cNvPr id="3074" name="Picture 2" descr="Matrix Netzwerk Datenaustausch Vernetzu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29689" y="1066800"/>
            <a:ext cx="2300311" cy="184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42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Beteiligungsmöglichkeiten an GO FAIR </a:t>
            </a:r>
          </a:p>
        </p:txBody>
      </p:sp>
      <p:sp>
        <p:nvSpPr>
          <p:cNvPr id="3" name="Inhaltsplatzhalter 2"/>
          <p:cNvSpPr>
            <a:spLocks noGrp="1"/>
          </p:cNvSpPr>
          <p:nvPr>
            <p:ph idx="1"/>
          </p:nvPr>
        </p:nvSpPr>
        <p:spPr>
          <a:xfrm>
            <a:off x="1066800" y="1066801"/>
            <a:ext cx="10752000" cy="5095874"/>
          </a:xfrm>
        </p:spPr>
        <p:txBody>
          <a:bodyPr/>
          <a:lstStyle/>
          <a:p>
            <a:pPr marL="133350" lvl="0" indent="0">
              <a:spcAft>
                <a:spcPts val="1800"/>
              </a:spcAft>
              <a:buNone/>
            </a:pPr>
            <a:r>
              <a:rPr lang="de-DE" sz="2400" dirty="0" smtClean="0">
                <a:solidFill>
                  <a:schemeClr val="tx1"/>
                </a:solidFill>
              </a:rPr>
              <a:t>Fallbeispiel in der Säule GO BUILD</a:t>
            </a:r>
          </a:p>
          <a:p>
            <a:r>
              <a:rPr lang="de-DE" sz="2400" b="0" dirty="0" smtClean="0">
                <a:solidFill>
                  <a:schemeClr val="tx1"/>
                </a:solidFill>
              </a:rPr>
              <a:t>IN-Ziele und Angebot folgender Expertise:</a:t>
            </a:r>
          </a:p>
          <a:p>
            <a:pPr marL="1076325" indent="-285750">
              <a:spcBef>
                <a:spcPts val="600"/>
              </a:spcBef>
              <a:spcAft>
                <a:spcPts val="600"/>
              </a:spcAft>
              <a:buFont typeface="Arial" panose="020B0604020202020204" pitchFamily="34" charset="0"/>
              <a:buChar char="•"/>
            </a:pPr>
            <a:r>
              <a:rPr lang="de-DE" sz="2400" b="0" dirty="0">
                <a:solidFill>
                  <a:schemeClr val="tx1"/>
                </a:solidFill>
              </a:rPr>
              <a:t>Aufbau eines zentralen Suchindex über mehrere Repositorien hinweg </a:t>
            </a:r>
          </a:p>
          <a:p>
            <a:pPr marL="1076325" indent="-285750">
              <a:spcBef>
                <a:spcPts val="600"/>
              </a:spcBef>
              <a:spcAft>
                <a:spcPts val="600"/>
              </a:spcAft>
              <a:buFont typeface="Arial" panose="020B0604020202020204" pitchFamily="34" charset="0"/>
              <a:buChar char="•"/>
            </a:pPr>
            <a:r>
              <a:rPr lang="de-DE" sz="2400" b="0" dirty="0">
                <a:solidFill>
                  <a:schemeClr val="tx1"/>
                </a:solidFill>
              </a:rPr>
              <a:t>Entwicklung eines interdisziplinären Metadatenschemas</a:t>
            </a:r>
          </a:p>
          <a:p>
            <a:pPr marL="1076325" indent="-285750">
              <a:spcBef>
                <a:spcPts val="600"/>
              </a:spcBef>
              <a:spcAft>
                <a:spcPts val="0"/>
              </a:spcAft>
              <a:buFont typeface="Arial" panose="020B0604020202020204" pitchFamily="34" charset="0"/>
              <a:buChar char="•"/>
            </a:pPr>
            <a:r>
              <a:rPr lang="de-DE" sz="2400" b="0" dirty="0">
                <a:solidFill>
                  <a:schemeClr val="tx1"/>
                </a:solidFill>
              </a:rPr>
              <a:t>Studienergebnisse zu </a:t>
            </a:r>
            <a:r>
              <a:rPr lang="de-DE" sz="2400" b="0" dirty="0" smtClean="0">
                <a:solidFill>
                  <a:schemeClr val="tx1"/>
                </a:solidFill>
              </a:rPr>
              <a:t>Anwenderbedürfnissen</a:t>
            </a:r>
          </a:p>
          <a:p>
            <a:pPr marL="1076325" indent="-285750">
              <a:spcBef>
                <a:spcPts val="600"/>
              </a:spcBef>
              <a:spcAft>
                <a:spcPts val="600"/>
              </a:spcAft>
              <a:buFont typeface="Arial" panose="020B0604020202020204" pitchFamily="34" charset="0"/>
              <a:buChar char="•"/>
            </a:pPr>
            <a:endParaRPr lang="de-DE" sz="2400" b="0" dirty="0">
              <a:solidFill>
                <a:schemeClr val="tx1"/>
              </a:solidFill>
            </a:endParaRPr>
          </a:p>
          <a:p>
            <a:pPr marL="358775" indent="-358775">
              <a:spcBef>
                <a:spcPts val="0"/>
              </a:spcBef>
              <a:spcAft>
                <a:spcPts val="600"/>
              </a:spcAft>
            </a:pPr>
            <a:r>
              <a:rPr lang="de-DE" sz="2400" b="0" dirty="0" smtClean="0">
                <a:solidFill>
                  <a:schemeClr val="tx1"/>
                </a:solidFill>
              </a:rPr>
              <a:t>Suche nach Austausch:</a:t>
            </a:r>
            <a:endParaRPr lang="de-DE" sz="2400" b="0" dirty="0">
              <a:solidFill>
                <a:schemeClr val="tx1"/>
              </a:solidFill>
            </a:endParaRPr>
          </a:p>
          <a:p>
            <a:pPr marL="1076325" indent="-285750">
              <a:spcBef>
                <a:spcPts val="600"/>
              </a:spcBef>
              <a:spcAft>
                <a:spcPts val="600"/>
              </a:spcAft>
              <a:buFont typeface="Arial" panose="020B0604020202020204" pitchFamily="34" charset="0"/>
              <a:buChar char="•"/>
            </a:pPr>
            <a:r>
              <a:rPr lang="de-DE" sz="2400" b="0" dirty="0" smtClean="0">
                <a:solidFill>
                  <a:schemeClr val="tx1"/>
                </a:solidFill>
              </a:rPr>
              <a:t>Finanzierungsmodelle</a:t>
            </a:r>
            <a:endParaRPr lang="de-DE" sz="2400" b="0" dirty="0">
              <a:solidFill>
                <a:schemeClr val="tx1"/>
              </a:solidFill>
            </a:endParaRPr>
          </a:p>
          <a:p>
            <a:pPr marL="1076325" indent="-285750">
              <a:spcBef>
                <a:spcPts val="600"/>
              </a:spcBef>
              <a:spcAft>
                <a:spcPts val="600"/>
              </a:spcAft>
              <a:buFont typeface="Arial" panose="020B0604020202020204" pitchFamily="34" charset="0"/>
              <a:buChar char="•"/>
            </a:pPr>
            <a:r>
              <a:rPr lang="de-DE" sz="2400" b="0" dirty="0">
                <a:solidFill>
                  <a:schemeClr val="tx1"/>
                </a:solidFill>
              </a:rPr>
              <a:t>Rechtliche Fragen</a:t>
            </a:r>
          </a:p>
          <a:p>
            <a:pPr marL="1076325" indent="-285750">
              <a:spcBef>
                <a:spcPts val="600"/>
              </a:spcBef>
              <a:spcAft>
                <a:spcPts val="600"/>
              </a:spcAft>
              <a:buFont typeface="Arial" panose="020B0604020202020204" pitchFamily="34" charset="0"/>
              <a:buChar char="•"/>
            </a:pPr>
            <a:r>
              <a:rPr lang="de-DE" sz="2400" b="0" dirty="0">
                <a:solidFill>
                  <a:schemeClr val="tx1"/>
                </a:solidFill>
              </a:rPr>
              <a:t>Ethische Fragen</a:t>
            </a:r>
          </a:p>
          <a:p>
            <a:endParaRPr lang="de-DE" dirty="0">
              <a:solidFill>
                <a:schemeClr val="tx1"/>
              </a:solidFill>
            </a:endParaRPr>
          </a:p>
        </p:txBody>
      </p:sp>
      <p:pic>
        <p:nvPicPr>
          <p:cNvPr id="4" name="Grafik 2">
            <a:extLst>
              <a:ext uri="{FF2B5EF4-FFF2-40B4-BE49-F238E27FC236}">
                <a16:creationId xmlns="" xmlns:a16="http://schemas.microsoft.com/office/drawing/2014/main" id="{FABF0666-3107-4E87-8E0E-1DED31A85A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211742"/>
            <a:ext cx="3510835" cy="150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130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540000" y="228601"/>
            <a:ext cx="8064000" cy="430887"/>
          </a:xfrm>
        </p:spPr>
        <p:txBody>
          <a:bodyPr/>
          <a:lstStyle/>
          <a:p>
            <a:r>
              <a:rPr lang="de-DE" dirty="0"/>
              <a:t>Arbeitsstruktur</a:t>
            </a:r>
          </a:p>
        </p:txBody>
      </p:sp>
      <p:pic>
        <p:nvPicPr>
          <p:cNvPr id="5" name="Picture 2" descr="https://www.go-fair.org/wp-content/uploads/2018/01/Schermafbeelding-2018-01-23-om-13.02.01-1024x52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76"/>
          <a:stretch/>
        </p:blipFill>
        <p:spPr bwMode="auto">
          <a:xfrm>
            <a:off x="1501763" y="990600"/>
            <a:ext cx="9242437" cy="4840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100031" y="2133600"/>
            <a:ext cx="2026645" cy="307777"/>
          </a:xfrm>
          <a:prstGeom prst="rect">
            <a:avLst/>
          </a:prstGeom>
          <a:noFill/>
        </p:spPr>
        <p:txBody>
          <a:bodyPr wrap="none" rtlCol="0">
            <a:spAutoFit/>
          </a:bodyPr>
          <a:lstStyle/>
          <a:p>
            <a:r>
              <a:rPr lang="de-DE" sz="1400" b="1" dirty="0" smtClean="0">
                <a:solidFill>
                  <a:schemeClr val="accent4">
                    <a:lumMod val="50000"/>
                  </a:schemeClr>
                </a:solidFill>
                <a:latin typeface="Lato" panose="020F0502020204030203" pitchFamily="34" charset="0"/>
              </a:rPr>
              <a:t>Leiden, Hamburg, Paris</a:t>
            </a:r>
            <a:endParaRPr lang="de-DE" sz="1400" b="1" dirty="0">
              <a:solidFill>
                <a:schemeClr val="accent4">
                  <a:lumMod val="50000"/>
                </a:schemeClr>
              </a:solidFill>
              <a:latin typeface="Lato" panose="020F0502020204030203" pitchFamily="34" charset="0"/>
            </a:endParaRPr>
          </a:p>
        </p:txBody>
      </p:sp>
    </p:spTree>
    <p:extLst>
      <p:ext uri="{BB962C8B-B14F-4D97-AF65-F5344CB8AC3E}">
        <p14:creationId xmlns:p14="http://schemas.microsoft.com/office/powerpoint/2010/main" val="2809777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noGrp="1"/>
          </p:cNvSpPr>
          <p:nvPr>
            <p:ph type="title"/>
          </p:nvPr>
        </p:nvSpPr>
        <p:spPr>
          <a:xfrm>
            <a:off x="540000" y="228601"/>
            <a:ext cx="8064000" cy="430887"/>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de-DE" dirty="0" err="1">
                <a:sym typeface="Trebuchet MS"/>
              </a:rPr>
              <a:t>Governance</a:t>
            </a:r>
            <a:r>
              <a:rPr lang="de-DE" dirty="0">
                <a:sym typeface="Trebuchet MS"/>
              </a:rPr>
              <a:t>-Struktur</a:t>
            </a:r>
            <a:endParaRPr dirty="0">
              <a:sym typeface="Trebuchet MS"/>
            </a:endParaRPr>
          </a:p>
        </p:txBody>
      </p:sp>
      <p:grpSp>
        <p:nvGrpSpPr>
          <p:cNvPr id="2" name="Gruppieren 1"/>
          <p:cNvGrpSpPr/>
          <p:nvPr/>
        </p:nvGrpSpPr>
        <p:grpSpPr>
          <a:xfrm>
            <a:off x="1524002" y="1121972"/>
            <a:ext cx="9220198" cy="4593028"/>
            <a:chOff x="2133602" y="1524000"/>
            <a:chExt cx="8065187" cy="3754828"/>
          </a:xfrm>
        </p:grpSpPr>
        <p:sp>
          <p:nvSpPr>
            <p:cNvPr id="6" name="Textfeld 5"/>
            <p:cNvSpPr txBox="1"/>
            <p:nvPr/>
          </p:nvSpPr>
          <p:spPr>
            <a:xfrm>
              <a:off x="2133645" y="1700487"/>
              <a:ext cx="2268500" cy="301931"/>
            </a:xfrm>
            <a:prstGeom prst="rect">
              <a:avLst/>
            </a:prstGeom>
            <a:noFill/>
            <a:ln w="12700">
              <a:solidFill>
                <a:srgbClr val="FFCC00"/>
              </a:solidFill>
            </a:ln>
          </p:spPr>
          <p:txBody>
            <a:bodyPr wrap="square" rtlCol="0">
              <a:spAutoFit/>
            </a:bodyPr>
            <a:lstStyle/>
            <a:p>
              <a:pPr algn="ctr"/>
              <a:r>
                <a:rPr lang="en-US" sz="1800" b="1" dirty="0" smtClean="0">
                  <a:latin typeface="Trebuchet MS" panose="020B0603020202020204" pitchFamily="34" charset="0"/>
                </a:rPr>
                <a:t>Steering Committee</a:t>
              </a:r>
            </a:p>
          </p:txBody>
        </p:sp>
        <p:sp>
          <p:nvSpPr>
            <p:cNvPr id="7" name="Textfeld 6"/>
            <p:cNvSpPr txBox="1"/>
            <p:nvPr/>
          </p:nvSpPr>
          <p:spPr>
            <a:xfrm>
              <a:off x="4847410" y="1700487"/>
              <a:ext cx="2345479" cy="301931"/>
            </a:xfrm>
            <a:prstGeom prst="rect">
              <a:avLst/>
            </a:prstGeom>
            <a:noFill/>
            <a:ln w="12700">
              <a:solidFill>
                <a:srgbClr val="FFCC00"/>
              </a:solidFill>
            </a:ln>
          </p:spPr>
          <p:txBody>
            <a:bodyPr wrap="square" rtlCol="0">
              <a:spAutoFit/>
            </a:bodyPr>
            <a:lstStyle>
              <a:defPPr>
                <a:defRPr lang="en-US"/>
              </a:defPPr>
              <a:lvl1pPr algn="ctr">
                <a:defRPr sz="1400" b="1">
                  <a:solidFill>
                    <a:schemeClr val="accent5"/>
                  </a:solidFill>
                  <a:latin typeface="Trebuchet MS" panose="020B0603020202020204" pitchFamily="34" charset="0"/>
                </a:defRPr>
              </a:lvl1pPr>
            </a:lstStyle>
            <a:p>
              <a:r>
                <a:rPr lang="de-DE" sz="1800" dirty="0">
                  <a:solidFill>
                    <a:schemeClr val="tx1"/>
                  </a:solidFill>
                </a:rPr>
                <a:t>Executive Board</a:t>
              </a:r>
            </a:p>
          </p:txBody>
        </p:sp>
        <p:sp>
          <p:nvSpPr>
            <p:cNvPr id="8" name="Textfeld 7"/>
            <p:cNvSpPr txBox="1"/>
            <p:nvPr/>
          </p:nvSpPr>
          <p:spPr>
            <a:xfrm>
              <a:off x="7462484" y="1700487"/>
              <a:ext cx="2604249" cy="301931"/>
            </a:xfrm>
            <a:prstGeom prst="rect">
              <a:avLst/>
            </a:prstGeom>
            <a:noFill/>
            <a:ln w="12700">
              <a:solidFill>
                <a:srgbClr val="FFCC00"/>
              </a:solidFill>
            </a:ln>
          </p:spPr>
          <p:txBody>
            <a:bodyPr wrap="square" rtlCol="0">
              <a:spAutoFit/>
            </a:bodyPr>
            <a:lstStyle>
              <a:defPPr>
                <a:defRPr lang="en-US"/>
              </a:defPPr>
              <a:lvl1pPr algn="ctr">
                <a:defRPr sz="1400" b="1">
                  <a:solidFill>
                    <a:schemeClr val="accent5"/>
                  </a:solidFill>
                  <a:latin typeface="Trebuchet MS" panose="020B0603020202020204" pitchFamily="34" charset="0"/>
                </a:defRPr>
              </a:lvl1pPr>
            </a:lstStyle>
            <a:p>
              <a:r>
                <a:rPr lang="de-DE" sz="1800" dirty="0">
                  <a:solidFill>
                    <a:schemeClr val="tx1"/>
                  </a:solidFill>
                </a:rPr>
                <a:t>Stakeholder Forum</a:t>
              </a:r>
            </a:p>
          </p:txBody>
        </p:sp>
        <p:sp>
          <p:nvSpPr>
            <p:cNvPr id="9" name="Textfeld 8"/>
            <p:cNvSpPr txBox="1"/>
            <p:nvPr/>
          </p:nvSpPr>
          <p:spPr>
            <a:xfrm>
              <a:off x="2133602" y="2202345"/>
              <a:ext cx="2268500" cy="861774"/>
            </a:xfrm>
            <a:prstGeom prst="rect">
              <a:avLst/>
            </a:prstGeom>
            <a:noFill/>
            <a:ln>
              <a:solidFill>
                <a:srgbClr val="004F9E"/>
              </a:solidFill>
            </a:ln>
          </p:spPr>
          <p:txBody>
            <a:bodyPr wrap="square" rtlCol="0">
              <a:noAutofit/>
            </a:bodyPr>
            <a:lstStyle/>
            <a:p>
              <a:pPr marL="180975" indent="-180975">
                <a:buClr>
                  <a:schemeClr val="accent5"/>
                </a:buClr>
                <a:buFontTx/>
                <a:buChar char="-"/>
              </a:pPr>
              <a:r>
                <a:rPr lang="de-DE" sz="1200" dirty="0" smtClean="0">
                  <a:latin typeface="Trebuchet MS" panose="020B0603020202020204" pitchFamily="34" charset="0"/>
                </a:rPr>
                <a:t>Gremium der Mitgliedstaaten</a:t>
              </a:r>
            </a:p>
            <a:p>
              <a:pPr marL="180975" indent="-180975">
                <a:buClr>
                  <a:schemeClr val="accent5"/>
                </a:buClr>
                <a:buFontTx/>
                <a:buChar char="-"/>
              </a:pPr>
              <a:r>
                <a:rPr lang="de-DE" sz="1200" b="1" dirty="0" smtClean="0">
                  <a:latin typeface="Trebuchet MS" panose="020B0603020202020204" pitchFamily="34" charset="0"/>
                </a:rPr>
                <a:t>Jeder Mitgliedstaat ist mit 2 Personen vertreten: </a:t>
              </a:r>
            </a:p>
            <a:p>
              <a:pPr marL="180975" indent="-180975">
                <a:buClr>
                  <a:schemeClr val="accent5"/>
                </a:buClr>
                <a:buFontTx/>
                <a:buChar char="-"/>
              </a:pPr>
              <a:r>
                <a:rPr lang="de-DE" sz="1200" dirty="0" smtClean="0">
                  <a:latin typeface="Trebuchet MS" panose="020B0603020202020204" pitchFamily="34" charset="0"/>
                </a:rPr>
                <a:t>1 Vertreter/in aus Forschung</a:t>
              </a:r>
            </a:p>
            <a:p>
              <a:pPr marL="180975" indent="-180975">
                <a:buClr>
                  <a:schemeClr val="accent5"/>
                </a:buClr>
                <a:buFontTx/>
                <a:buChar char="-"/>
              </a:pPr>
              <a:r>
                <a:rPr lang="de-DE" sz="1200" dirty="0" smtClean="0">
                  <a:latin typeface="Trebuchet MS" panose="020B0603020202020204" pitchFamily="34" charset="0"/>
                </a:rPr>
                <a:t>1 Vertreter/in aus Ministerium</a:t>
              </a:r>
            </a:p>
          </p:txBody>
        </p:sp>
        <p:sp>
          <p:nvSpPr>
            <p:cNvPr id="10" name="Textfeld 9"/>
            <p:cNvSpPr txBox="1"/>
            <p:nvPr/>
          </p:nvSpPr>
          <p:spPr>
            <a:xfrm>
              <a:off x="4847411" y="2202345"/>
              <a:ext cx="2345478" cy="861774"/>
            </a:xfrm>
            <a:prstGeom prst="rect">
              <a:avLst/>
            </a:prstGeom>
            <a:noFill/>
            <a:ln>
              <a:solidFill>
                <a:srgbClr val="004F9E"/>
              </a:solidFill>
            </a:ln>
          </p:spPr>
          <p:txBody>
            <a:bodyPr wrap="square" rtlCol="0">
              <a:noAutofit/>
            </a:bodyPr>
            <a:lstStyle/>
            <a:p>
              <a:pPr marL="180975" indent="-180975">
                <a:buClr>
                  <a:schemeClr val="accent5"/>
                </a:buClr>
                <a:buFontTx/>
                <a:buChar char="-"/>
              </a:pPr>
              <a:r>
                <a:rPr lang="de-DE" sz="1200" b="1" dirty="0" smtClean="0">
                  <a:latin typeface="Trebuchet MS" panose="020B0603020202020204" pitchFamily="34" charset="0"/>
                </a:rPr>
                <a:t>7-10 IN-Vertreter/innen </a:t>
              </a:r>
              <a:r>
                <a:rPr lang="de-DE" sz="1200" dirty="0" smtClean="0">
                  <a:latin typeface="Trebuchet MS" panose="020B0603020202020204" pitchFamily="34" charset="0"/>
                </a:rPr>
                <a:t>unterschiedlicher Bereiche (Forschung, Infrastruktur-einrichtungen etc.)</a:t>
              </a:r>
            </a:p>
            <a:p>
              <a:pPr marL="180975" indent="-180975">
                <a:buClr>
                  <a:schemeClr val="accent5"/>
                </a:buClr>
                <a:buFontTx/>
                <a:buChar char="-"/>
              </a:pPr>
              <a:r>
                <a:rPr lang="de-DE" sz="1200" dirty="0" smtClean="0">
                  <a:latin typeface="Trebuchet MS" panose="020B0603020202020204" pitchFamily="34" charset="0"/>
                </a:rPr>
                <a:t>1 Vorsitzende/r+1 Stellvertretung</a:t>
              </a:r>
            </a:p>
          </p:txBody>
        </p:sp>
        <p:sp>
          <p:nvSpPr>
            <p:cNvPr id="11" name="Textfeld 10"/>
            <p:cNvSpPr txBox="1"/>
            <p:nvPr/>
          </p:nvSpPr>
          <p:spPr>
            <a:xfrm>
              <a:off x="7462484" y="2202345"/>
              <a:ext cx="2604249" cy="861774"/>
            </a:xfrm>
            <a:prstGeom prst="rect">
              <a:avLst/>
            </a:prstGeom>
            <a:noFill/>
            <a:ln>
              <a:solidFill>
                <a:srgbClr val="004F9E"/>
              </a:solidFill>
            </a:ln>
          </p:spPr>
          <p:txBody>
            <a:bodyPr wrap="square" rtlCol="0">
              <a:noAutofit/>
            </a:bodyPr>
            <a:lstStyle/>
            <a:p>
              <a:pPr marL="180975" indent="-180975">
                <a:buFontTx/>
                <a:buChar char="-"/>
              </a:pPr>
              <a:r>
                <a:rPr lang="de-DE" sz="1200" b="1" dirty="0" smtClean="0">
                  <a:latin typeface="Trebuchet MS" panose="020B0603020202020204" pitchFamily="34" charset="0"/>
                </a:rPr>
                <a:t>1 Vertreter/in pro IN (</a:t>
              </a:r>
              <a:r>
                <a:rPr lang="de-DE" sz="1200" b="1" dirty="0">
                  <a:latin typeface="Trebuchet MS" panose="020B0603020202020204" pitchFamily="34" charset="0"/>
                  <a:sym typeface="Wingdings" panose="05000000000000000000" pitchFamily="2" charset="2"/>
                </a:rPr>
                <a:t>=</a:t>
              </a:r>
              <a:r>
                <a:rPr lang="de-DE" sz="1200" b="1" dirty="0" smtClean="0">
                  <a:latin typeface="Trebuchet MS" panose="020B0603020202020204" pitchFamily="34" charset="0"/>
                  <a:sym typeface="Wingdings" panose="05000000000000000000" pitchFamily="2" charset="2"/>
                </a:rPr>
                <a:t> IN-Koordinator/innen)</a:t>
              </a:r>
              <a:endParaRPr lang="de-DE" sz="1200" b="1" dirty="0" smtClean="0">
                <a:latin typeface="Trebuchet MS" panose="020B0603020202020204" pitchFamily="34" charset="0"/>
              </a:endParaRPr>
            </a:p>
            <a:p>
              <a:pPr marL="180975" indent="-180975">
                <a:buFontTx/>
                <a:buChar char="-"/>
              </a:pPr>
              <a:r>
                <a:rPr lang="de-DE" sz="1200" dirty="0" smtClean="0">
                  <a:latin typeface="Trebuchet MS" panose="020B0603020202020204" pitchFamily="34" charset="0"/>
                </a:rPr>
                <a:t>Gesamtgröße hängt ab von IN-Anzahl</a:t>
              </a:r>
            </a:p>
          </p:txBody>
        </p:sp>
        <p:sp>
          <p:nvSpPr>
            <p:cNvPr id="12" name="Textfeld 11"/>
            <p:cNvSpPr txBox="1"/>
            <p:nvPr/>
          </p:nvSpPr>
          <p:spPr>
            <a:xfrm>
              <a:off x="2133602" y="3248783"/>
              <a:ext cx="2268500" cy="861774"/>
            </a:xfrm>
            <a:prstGeom prst="rect">
              <a:avLst/>
            </a:prstGeom>
            <a:noFill/>
            <a:ln>
              <a:solidFill>
                <a:srgbClr val="004F9E"/>
              </a:solidFill>
            </a:ln>
          </p:spPr>
          <p:txBody>
            <a:bodyPr wrap="square" rtlCol="0">
              <a:noAutofit/>
            </a:bodyPr>
            <a:lstStyle/>
            <a:p>
              <a:pPr marL="180975" indent="-180975">
                <a:buClr>
                  <a:schemeClr val="accent5"/>
                </a:buClr>
                <a:buFontTx/>
                <a:buChar char="-"/>
              </a:pPr>
              <a:r>
                <a:rPr lang="de-DE" sz="1200" dirty="0" smtClean="0">
                  <a:latin typeface="Trebuchet MS" panose="020B0603020202020204" pitchFamily="34" charset="0"/>
                </a:rPr>
                <a:t>Trifft strategische Entscheidungen zur Ausrichtung von GO FAIR auf Grundlage nationaler Koordinierungsbedürfnisse </a:t>
              </a:r>
              <a:endParaRPr lang="de-DE" sz="1200" dirty="0">
                <a:latin typeface="Trebuchet MS" panose="020B0603020202020204" pitchFamily="34" charset="0"/>
              </a:endParaRPr>
            </a:p>
          </p:txBody>
        </p:sp>
        <p:sp>
          <p:nvSpPr>
            <p:cNvPr id="13" name="Textfeld 12"/>
            <p:cNvSpPr txBox="1"/>
            <p:nvPr/>
          </p:nvSpPr>
          <p:spPr>
            <a:xfrm>
              <a:off x="4847411" y="3248783"/>
              <a:ext cx="2345478" cy="861774"/>
            </a:xfrm>
            <a:prstGeom prst="rect">
              <a:avLst/>
            </a:prstGeom>
            <a:noFill/>
            <a:ln>
              <a:solidFill>
                <a:srgbClr val="004F9E"/>
              </a:solidFill>
            </a:ln>
          </p:spPr>
          <p:txBody>
            <a:bodyPr wrap="square" rtlCol="0">
              <a:noAutofit/>
            </a:bodyPr>
            <a:lstStyle/>
            <a:p>
              <a:pPr marL="180975" indent="-180975">
                <a:buClr>
                  <a:schemeClr val="accent5"/>
                </a:buClr>
                <a:buFontTx/>
                <a:buChar char="-"/>
              </a:pPr>
              <a:r>
                <a:rPr lang="de-DE" sz="1200" dirty="0" smtClean="0">
                  <a:latin typeface="Trebuchet MS" panose="020B0603020202020204" pitchFamily="34" charset="0"/>
                </a:rPr>
                <a:t>Ist mit Strategieumsetzung betraut</a:t>
              </a:r>
              <a:endParaRPr lang="de-DE" sz="1200" dirty="0">
                <a:latin typeface="Trebuchet MS" panose="020B0603020202020204" pitchFamily="34" charset="0"/>
              </a:endParaRPr>
            </a:p>
            <a:p>
              <a:pPr marL="180975" indent="-180975">
                <a:buClr>
                  <a:schemeClr val="accent5"/>
                </a:buClr>
                <a:buFontTx/>
                <a:buChar char="-"/>
              </a:pPr>
              <a:r>
                <a:rPr lang="de-DE" sz="1200" dirty="0" smtClean="0">
                  <a:latin typeface="Trebuchet MS" panose="020B0603020202020204" pitchFamily="34" charset="0"/>
                </a:rPr>
                <a:t>Behält Gesamtüberblick über IN-Aktivitäten</a:t>
              </a:r>
            </a:p>
            <a:p>
              <a:pPr marL="180975" indent="-180975">
                <a:buClr>
                  <a:schemeClr val="accent5"/>
                </a:buClr>
                <a:buFontTx/>
                <a:buChar char="-"/>
              </a:pPr>
              <a:r>
                <a:rPr lang="de-DE" sz="1200" dirty="0" smtClean="0">
                  <a:latin typeface="Trebuchet MS" panose="020B0603020202020204" pitchFamily="34" charset="0"/>
                </a:rPr>
                <a:t>Gibt Vernetzungsimpulse </a:t>
              </a:r>
            </a:p>
            <a:p>
              <a:endParaRPr lang="de-DE" sz="1100" dirty="0" smtClean="0"/>
            </a:p>
            <a:p>
              <a:pPr marL="180975" indent="-180975">
                <a:buFontTx/>
                <a:buChar char="-"/>
              </a:pPr>
              <a:endParaRPr lang="de-DE" sz="1100" dirty="0" smtClean="0"/>
            </a:p>
          </p:txBody>
        </p:sp>
        <p:sp>
          <p:nvSpPr>
            <p:cNvPr id="14" name="Textfeld 13"/>
            <p:cNvSpPr txBox="1"/>
            <p:nvPr/>
          </p:nvSpPr>
          <p:spPr>
            <a:xfrm>
              <a:off x="7462484" y="3248783"/>
              <a:ext cx="2604249" cy="861774"/>
            </a:xfrm>
            <a:prstGeom prst="rect">
              <a:avLst/>
            </a:prstGeom>
            <a:noFill/>
            <a:ln>
              <a:solidFill>
                <a:srgbClr val="004F9E"/>
              </a:solidFill>
            </a:ln>
          </p:spPr>
          <p:txBody>
            <a:bodyPr wrap="square" rtlCol="0">
              <a:noAutofit/>
            </a:bodyPr>
            <a:lstStyle/>
            <a:p>
              <a:pPr marL="180975" indent="-180975">
                <a:buFontTx/>
                <a:buChar char="-"/>
              </a:pPr>
              <a:r>
                <a:rPr lang="de-DE" sz="1200" dirty="0" smtClean="0">
                  <a:latin typeface="Trebuchet MS" panose="020B0603020202020204" pitchFamily="34" charset="0"/>
                </a:rPr>
                <a:t>Gibt Rückmeldung aus der aktiven Implementierungscommunity</a:t>
              </a:r>
            </a:p>
            <a:p>
              <a:pPr marL="180975" indent="-180975">
                <a:buFontTx/>
                <a:buChar char="-"/>
              </a:pPr>
              <a:r>
                <a:rPr lang="de-DE" sz="1200" dirty="0" smtClean="0">
                  <a:latin typeface="Trebuchet MS" panose="020B0603020202020204" pitchFamily="34" charset="0"/>
                </a:rPr>
                <a:t>Informiert über disziplinspezifische Standards / Lösungen / Bedürfnisse </a:t>
              </a:r>
              <a:endParaRPr lang="de-DE" sz="1200" dirty="0">
                <a:latin typeface="Trebuchet MS" panose="020B0603020202020204" pitchFamily="34" charset="0"/>
              </a:endParaRPr>
            </a:p>
          </p:txBody>
        </p:sp>
        <p:sp>
          <p:nvSpPr>
            <p:cNvPr id="15" name="Rechteck 14"/>
            <p:cNvSpPr/>
            <p:nvPr/>
          </p:nvSpPr>
          <p:spPr bwMode="auto">
            <a:xfrm>
              <a:off x="4690177" y="1524000"/>
              <a:ext cx="5508612" cy="2700300"/>
            </a:xfrm>
            <a:prstGeom prst="rect">
              <a:avLst/>
            </a:prstGeom>
            <a:noFill/>
            <a:ln w="9525" cap="flat" cmpd="sng" algn="ctr">
              <a:solidFill>
                <a:schemeClr val="bg1">
                  <a:lumMod val="65000"/>
                </a:schemeClr>
              </a:solidFill>
              <a:prstDash val="sysDash"/>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1241425" rtl="0" eaLnBrk="1" fontAlgn="base" latinLnBrk="0" hangingPunct="1">
                <a:lnSpc>
                  <a:spcPct val="100000"/>
                </a:lnSpc>
                <a:spcBef>
                  <a:spcPct val="0"/>
                </a:spcBef>
                <a:spcAft>
                  <a:spcPct val="0"/>
                </a:spcAft>
                <a:buClrTx/>
                <a:buSzTx/>
                <a:buFontTx/>
                <a:buNone/>
                <a:tabLst/>
              </a:pPr>
              <a:endParaRPr kumimoji="0" lang="de-DE" sz="3200" b="0" i="0" u="none" strike="noStrike" cap="none" normalizeH="0" baseline="0" smtClean="0">
                <a:ln>
                  <a:noFill/>
                </a:ln>
                <a:solidFill>
                  <a:schemeClr val="tx1"/>
                </a:solidFill>
                <a:effectLst/>
                <a:latin typeface="Arial" charset="0"/>
              </a:endParaRPr>
            </a:p>
          </p:txBody>
        </p:sp>
        <p:sp>
          <p:nvSpPr>
            <p:cNvPr id="16" name="Gleichschenkliges Dreieck 15"/>
            <p:cNvSpPr/>
            <p:nvPr/>
          </p:nvSpPr>
          <p:spPr bwMode="auto">
            <a:xfrm rot="16200000">
              <a:off x="7187860" y="1779515"/>
              <a:ext cx="252027" cy="161583"/>
            </a:xfrm>
            <a:prstGeom prst="triangle">
              <a:avLst/>
            </a:prstGeom>
            <a:noFill/>
            <a:ln>
              <a:solidFill>
                <a:schemeClr val="bg1">
                  <a:lumMod val="50000"/>
                </a:schemeClr>
              </a:solidFill>
              <a:prstDash val="sysDash"/>
            </a:ln>
            <a:effectLst/>
            <a:extLst/>
          </p:spPr>
          <p:txBody>
            <a:bodyPr vert="horz" wrap="none" lIns="91440" tIns="45720" rIns="91440" bIns="45720" numCol="1" rtlCol="0" anchor="ctr" anchorCtr="0" compatLnSpc="1">
              <a:prstTxWarp prst="textNoShape">
                <a:avLst/>
              </a:prstTxWarp>
            </a:bodyPr>
            <a:lstStyle/>
            <a:p>
              <a:pPr marL="0" marR="0" indent="0" algn="ctr" defTabSz="1241425" rtl="0" eaLnBrk="1" fontAlgn="base" latinLnBrk="0" hangingPunct="1">
                <a:lnSpc>
                  <a:spcPct val="100000"/>
                </a:lnSpc>
                <a:spcBef>
                  <a:spcPct val="0"/>
                </a:spcBef>
                <a:spcAft>
                  <a:spcPct val="0"/>
                </a:spcAft>
                <a:buClrTx/>
                <a:buSzTx/>
                <a:buFontTx/>
                <a:buNone/>
                <a:tabLst/>
              </a:pPr>
              <a:endParaRPr kumimoji="0" lang="de-DE" sz="3200" b="0" i="0" u="none" strike="noStrike" cap="none" normalizeH="0" baseline="0" smtClean="0">
                <a:ln>
                  <a:noFill/>
                </a:ln>
                <a:solidFill>
                  <a:schemeClr val="tx1"/>
                </a:solidFill>
                <a:effectLst/>
                <a:latin typeface="Arial" charset="0"/>
              </a:endParaRPr>
            </a:p>
          </p:txBody>
        </p:sp>
        <p:cxnSp>
          <p:nvCxnSpPr>
            <p:cNvPr id="17" name="Gewinkelte Verbindung 16"/>
            <p:cNvCxnSpPr>
              <a:stCxn id="9" idx="1"/>
              <a:endCxn id="18" idx="1"/>
            </p:cNvCxnSpPr>
            <p:nvPr/>
          </p:nvCxnSpPr>
          <p:spPr>
            <a:xfrm rot="10800000" flipH="1" flipV="1">
              <a:off x="2133602" y="2633231"/>
              <a:ext cx="1733014" cy="2178391"/>
            </a:xfrm>
            <a:prstGeom prst="bentConnector3">
              <a:avLst>
                <a:gd name="adj1" fmla="val -11538"/>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3866616" y="4344419"/>
              <a:ext cx="4665812" cy="93440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800" u="sng" dirty="0" smtClean="0">
                  <a:solidFill>
                    <a:schemeClr val="tx1"/>
                  </a:solidFill>
                </a:rPr>
                <a:t>Deutschland</a:t>
              </a:r>
            </a:p>
            <a:p>
              <a:r>
                <a:rPr lang="de-DE" sz="1800" dirty="0" smtClean="0">
                  <a:solidFill>
                    <a:schemeClr val="tx1"/>
                  </a:solidFill>
                </a:rPr>
                <a:t>Forschung: Prof. Dr. Heike Neuroth, FH Potsdam</a:t>
              </a:r>
            </a:p>
            <a:p>
              <a:r>
                <a:rPr lang="de-DE" sz="1800" dirty="0" smtClean="0">
                  <a:solidFill>
                    <a:schemeClr val="tx1"/>
                  </a:solidFill>
                </a:rPr>
                <a:t>Ministerium: </a:t>
              </a:r>
              <a:r>
                <a:rPr lang="de-DE" sz="1800" dirty="0">
                  <a:solidFill>
                    <a:schemeClr val="tx1"/>
                  </a:solidFill>
                </a:rPr>
                <a:t>Dr. </a:t>
              </a:r>
              <a:r>
                <a:rPr lang="de-DE" sz="1800" dirty="0" smtClean="0">
                  <a:solidFill>
                    <a:schemeClr val="tx1"/>
                  </a:solidFill>
                </a:rPr>
                <a:t>Hans-Josef Linkens (BMBF)</a:t>
              </a:r>
              <a:endParaRPr lang="de-DE" sz="1800" dirty="0">
                <a:solidFill>
                  <a:schemeClr val="tx1"/>
                </a:solidFill>
              </a:endParaRPr>
            </a:p>
          </p:txBody>
        </p:sp>
      </p:grpSp>
      <p:cxnSp>
        <p:nvCxnSpPr>
          <p:cNvPr id="20" name="Gerade Verbindung mit Pfeil 19"/>
          <p:cNvCxnSpPr>
            <a:stCxn id="6" idx="2"/>
            <a:endCxn id="9" idx="0"/>
          </p:cNvCxnSpPr>
          <p:nvPr/>
        </p:nvCxnSpPr>
        <p:spPr bwMode="auto">
          <a:xfrm flipH="1">
            <a:off x="2820688" y="1707189"/>
            <a:ext cx="49" cy="2445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a:stCxn id="7" idx="2"/>
            <a:endCxn id="10" idx="0"/>
          </p:cNvCxnSpPr>
          <p:nvPr/>
        </p:nvCxnSpPr>
        <p:spPr bwMode="auto">
          <a:xfrm>
            <a:off x="5967140" y="1707189"/>
            <a:ext cx="1" cy="2445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a:stCxn id="8" idx="2"/>
            <a:endCxn id="11" idx="0"/>
          </p:cNvCxnSpPr>
          <p:nvPr/>
        </p:nvCxnSpPr>
        <p:spPr bwMode="auto">
          <a:xfrm>
            <a:off x="9104631" y="1707189"/>
            <a:ext cx="0" cy="2445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9777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p:cNvSpPr>
            <a:spLocks noGrp="1"/>
          </p:cNvSpPr>
          <p:nvPr>
            <p:ph type="title"/>
          </p:nvPr>
        </p:nvSpPr>
        <p:spPr>
          <a:xfrm>
            <a:off x="540000" y="228601"/>
            <a:ext cx="8064000" cy="430887"/>
          </a:xfrm>
          <a:noFill/>
          <a:ln>
            <a:noFill/>
          </a:ln>
        </p:spPr>
        <p:txBody>
          <a:bodyPr/>
          <a:lstStyle/>
          <a:p>
            <a:r>
              <a:rPr lang="de-DE" dirty="0"/>
              <a:t>Vielen</a:t>
            </a:r>
            <a:r>
              <a:rPr lang="de-DE" cap="none" dirty="0" smtClean="0"/>
              <a:t> </a:t>
            </a:r>
            <a:r>
              <a:rPr lang="de-DE" dirty="0"/>
              <a:t>Dank</a:t>
            </a:r>
            <a:r>
              <a:rPr lang="de-DE" cap="none" dirty="0" smtClean="0"/>
              <a:t>! </a:t>
            </a:r>
            <a:r>
              <a:rPr lang="de-DE" cap="none" dirty="0" smtClean="0">
                <a:solidFill>
                  <a:schemeClr val="bg1"/>
                </a:solidFill>
              </a:rPr>
              <a:t>https://go-fair.org</a:t>
            </a:r>
            <a:endParaRPr lang="de-DE" cap="none" dirty="0">
              <a:solidFill>
                <a:schemeClr val="bg1"/>
              </a:solidFill>
            </a:endParaRPr>
          </a:p>
        </p:txBody>
      </p:sp>
      <p:pic>
        <p:nvPicPr>
          <p:cNvPr id="2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28847" y="1022638"/>
            <a:ext cx="8688014" cy="4768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Bildergebnis für bmbf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533087" y="5334000"/>
            <a:ext cx="1125513" cy="6016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22"/>
          <p:cNvSpPr txBox="1"/>
          <p:nvPr/>
        </p:nvSpPr>
        <p:spPr>
          <a:xfrm>
            <a:off x="10144497" y="5103168"/>
            <a:ext cx="1742703" cy="230832"/>
          </a:xfrm>
          <a:prstGeom prst="rect">
            <a:avLst/>
          </a:prstGeom>
          <a:solidFill>
            <a:schemeClr val="bg1"/>
          </a:solidFill>
        </p:spPr>
        <p:txBody>
          <a:bodyPr wrap="square" rtlCol="0">
            <a:spAutoFit/>
          </a:bodyPr>
          <a:lstStyle/>
          <a:p>
            <a:r>
              <a:rPr lang="de-DE" sz="900" dirty="0" smtClean="0"/>
              <a:t>GO FAIR wird gefördert durch</a:t>
            </a:r>
            <a:endParaRPr lang="de-DE" sz="900" dirty="0"/>
          </a:p>
        </p:txBody>
      </p:sp>
      <p:sp>
        <p:nvSpPr>
          <p:cNvPr id="24" name="AutoShape 2" descr="Image result for Twitter"/>
          <p:cNvSpPr>
            <a:spLocks noChangeAspect="1" noChangeArrowheads="1"/>
          </p:cNvSpPr>
          <p:nvPr/>
        </p:nvSpPr>
        <p:spPr bwMode="auto">
          <a:xfrm>
            <a:off x="155575" y="-555625"/>
            <a:ext cx="1438275"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AutoShape 4" descr="Image result for Twitter"/>
          <p:cNvSpPr>
            <a:spLocks noChangeAspect="1" noChangeArrowheads="1"/>
          </p:cNvSpPr>
          <p:nvPr/>
        </p:nvSpPr>
        <p:spPr bwMode="auto">
          <a:xfrm>
            <a:off x="307975" y="-403225"/>
            <a:ext cx="1438275"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Rechteck 27"/>
          <p:cNvSpPr/>
          <p:nvPr/>
        </p:nvSpPr>
        <p:spPr>
          <a:xfrm>
            <a:off x="9601201" y="2190690"/>
            <a:ext cx="2285999" cy="400110"/>
          </a:xfrm>
          <a:prstGeom prst="rect">
            <a:avLst/>
          </a:prstGeom>
        </p:spPr>
        <p:txBody>
          <a:bodyPr wrap="square">
            <a:spAutoFit/>
          </a:bodyPr>
          <a:lstStyle/>
          <a:p>
            <a:r>
              <a:rPr lang="de-DE" sz="2000" dirty="0">
                <a:latin typeface="Lato" panose="020F0502020204030203" pitchFamily="34" charset="0"/>
              </a:rPr>
              <a:t>@</a:t>
            </a:r>
            <a:r>
              <a:rPr lang="de-DE" sz="2000" dirty="0" err="1">
                <a:latin typeface="Lato" panose="020F0502020204030203" pitchFamily="34" charset="0"/>
              </a:rPr>
              <a:t>GOFAIRofficial</a:t>
            </a:r>
            <a:r>
              <a:rPr lang="de-DE" sz="2000" dirty="0">
                <a:latin typeface="Lato" panose="020F0502020204030203" pitchFamily="34" charset="0"/>
              </a:rPr>
              <a:t> </a:t>
            </a:r>
          </a:p>
        </p:txBody>
      </p:sp>
      <p:pic>
        <p:nvPicPr>
          <p:cNvPr id="29" name="Grafik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011" y="2209800"/>
            <a:ext cx="417189" cy="337067"/>
          </a:xfrm>
          <a:prstGeom prst="rect">
            <a:avLst/>
          </a:prstGeom>
        </p:spPr>
      </p:pic>
      <p:sp>
        <p:nvSpPr>
          <p:cNvPr id="2" name="Textfeld 1"/>
          <p:cNvSpPr txBox="1"/>
          <p:nvPr/>
        </p:nvSpPr>
        <p:spPr bwMode="auto">
          <a:xfrm>
            <a:off x="9392605" y="2895600"/>
            <a:ext cx="2494595" cy="1981200"/>
          </a:xfrm>
          <a:prstGeom prst="rect">
            <a:avLst/>
          </a:prstGeom>
          <a:noFill/>
          <a:ln w="9525">
            <a:noFill/>
            <a:miter lim="800000"/>
            <a:headEnd/>
            <a:tailEnd/>
          </a:ln>
          <a:effectLst/>
        </p:spPr>
        <p:txBody>
          <a:bodyPr wrap="square" rtlCol="0">
            <a:noAutofit/>
          </a:bodyPr>
          <a:lstStyle/>
          <a:p>
            <a:r>
              <a:rPr lang="de-DE" sz="1800" kern="0" dirty="0" smtClean="0">
                <a:solidFill>
                  <a:schemeClr val="accent5"/>
                </a:solidFill>
                <a:latin typeface="Tahoma" pitchFamily="34" charset="0"/>
                <a:ea typeface="Tahoma" pitchFamily="34" charset="0"/>
                <a:cs typeface="Tahoma" pitchFamily="34" charset="0"/>
              </a:rPr>
              <a:t>Monika Linne</a:t>
            </a:r>
          </a:p>
          <a:p>
            <a:r>
              <a:rPr lang="de-DE" sz="1800" kern="0" dirty="0" smtClean="0">
                <a:solidFill>
                  <a:schemeClr val="accent5"/>
                </a:solidFill>
                <a:latin typeface="Tahoma" pitchFamily="34" charset="0"/>
                <a:ea typeface="Tahoma" pitchFamily="34" charset="0"/>
                <a:cs typeface="Tahoma" pitchFamily="34" charset="0"/>
              </a:rPr>
              <a:t>ZBW – Leibniz-Informationszentrum Wirtschaft</a:t>
            </a:r>
          </a:p>
          <a:p>
            <a:r>
              <a:rPr lang="de-DE" sz="1800" kern="0" dirty="0" smtClean="0">
                <a:solidFill>
                  <a:schemeClr val="accent5"/>
                </a:solidFill>
                <a:latin typeface="Tahoma" pitchFamily="34" charset="0"/>
                <a:ea typeface="Tahoma" pitchFamily="34" charset="0"/>
                <a:cs typeface="Tahoma" pitchFamily="34" charset="0"/>
                <a:hlinkClick r:id="rId5"/>
              </a:rPr>
              <a:t>m.linne@zbw.eu</a:t>
            </a:r>
            <a:endParaRPr lang="de-DE" sz="1800" kern="0" dirty="0" smtClean="0">
              <a:solidFill>
                <a:schemeClr val="accent5"/>
              </a:solidFill>
              <a:latin typeface="Tahoma" pitchFamily="34" charset="0"/>
              <a:ea typeface="Tahoma" pitchFamily="34" charset="0"/>
              <a:cs typeface="Tahoma" pitchFamily="34" charset="0"/>
            </a:endParaRPr>
          </a:p>
          <a:p>
            <a:endParaRPr lang="de-DE" sz="1800" kern="0" dirty="0" smtClean="0">
              <a:solidFill>
                <a:schemeClr val="accent5"/>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09777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de-DE" dirty="0" smtClean="0">
                <a:sym typeface="Trebuchet MS"/>
              </a:rPr>
              <a:t>Aktuelle Situation von Open Science in Deutschland</a:t>
            </a:r>
            <a:endParaRPr dirty="0">
              <a:sym typeface="Trebuchet MS"/>
            </a:endParaRPr>
          </a:p>
        </p:txBody>
      </p:sp>
      <p:sp>
        <p:nvSpPr>
          <p:cNvPr id="8" name="Google Shape;60;p11"/>
          <p:cNvSpPr txBox="1">
            <a:spLocks/>
          </p:cNvSpPr>
          <p:nvPr/>
        </p:nvSpPr>
        <p:spPr>
          <a:xfrm>
            <a:off x="1073400" y="1143005"/>
            <a:ext cx="10813800" cy="5105395"/>
          </a:xfrm>
          <a:prstGeom prst="rect">
            <a:avLst/>
          </a:prstGeom>
          <a:noFill/>
          <a:ln>
            <a:noFill/>
          </a:ln>
        </p:spPr>
        <p:txBody>
          <a:bodyPr spcFirstLastPara="1" wrap="square" lIns="0" tIns="0" rIns="0" bIns="0" anchor="t" anchorCtr="0">
            <a:noAutofit/>
          </a:bodyPr>
          <a:lstStyle>
            <a:lvl1pPr marL="342882" indent="-342882" algn="l" rtl="0" eaLnBrk="1" fontAlgn="base" hangingPunct="1">
              <a:spcBef>
                <a:spcPct val="20000"/>
              </a:spcBef>
              <a:spcAft>
                <a:spcPct val="0"/>
              </a:spcAft>
              <a:buClr>
                <a:schemeClr val="accent5"/>
              </a:buClr>
              <a:buSzPct val="75000"/>
              <a:buFont typeface="Wingdings" pitchFamily="2" charset="2"/>
              <a:buChar char="n"/>
              <a:defRPr sz="2000" b="1">
                <a:solidFill>
                  <a:schemeClr val="accent5"/>
                </a:solidFill>
                <a:latin typeface="+mj-lt"/>
                <a:ea typeface="+mn-ea"/>
                <a:cs typeface="+mn-cs"/>
              </a:defRPr>
            </a:lvl1pPr>
            <a:lvl2pPr marL="742913" indent="-285737" algn="l" rtl="0" eaLnBrk="1" fontAlgn="base" hangingPunct="1">
              <a:spcBef>
                <a:spcPct val="20000"/>
              </a:spcBef>
              <a:spcAft>
                <a:spcPct val="0"/>
              </a:spcAft>
              <a:buClr>
                <a:schemeClr val="accent5"/>
              </a:buClr>
              <a:buSzPct val="70000"/>
              <a:buFont typeface="Wingdings" pitchFamily="2" charset="2"/>
              <a:buChar char="n"/>
              <a:defRPr sz="1800" b="0">
                <a:solidFill>
                  <a:schemeClr val="accent5"/>
                </a:solidFill>
                <a:latin typeface="+mj-lt"/>
              </a:defRPr>
            </a:lvl2pPr>
            <a:lvl3pPr marL="1142942" indent="-228589" algn="l" rtl="0" eaLnBrk="1" fontAlgn="base" hangingPunct="1">
              <a:spcBef>
                <a:spcPct val="20000"/>
              </a:spcBef>
              <a:spcAft>
                <a:spcPct val="0"/>
              </a:spcAft>
              <a:buClr>
                <a:schemeClr val="accent5"/>
              </a:buClr>
              <a:buFont typeface="Wingdings" pitchFamily="2" charset="2"/>
              <a:buChar char="§"/>
              <a:defRPr b="0">
                <a:solidFill>
                  <a:schemeClr val="accent5"/>
                </a:solidFill>
                <a:latin typeface="+mj-lt"/>
              </a:defRPr>
            </a:lvl3pPr>
            <a:lvl4pPr marL="1600120" indent="-228589" algn="l" rtl="0" eaLnBrk="1" fontAlgn="base" hangingPunct="1">
              <a:spcBef>
                <a:spcPct val="20000"/>
              </a:spcBef>
              <a:spcAft>
                <a:spcPct val="0"/>
              </a:spcAft>
              <a:buClr>
                <a:schemeClr val="accent5"/>
              </a:buClr>
              <a:buChar char="•"/>
              <a:defRPr>
                <a:solidFill>
                  <a:schemeClr val="accent5"/>
                </a:solidFill>
                <a:latin typeface="+mj-lt"/>
              </a:defRPr>
            </a:lvl4pPr>
            <a:lvl5pPr marL="2057298" indent="-228589" algn="l" rtl="0" eaLnBrk="1" fontAlgn="base" hangingPunct="1">
              <a:spcBef>
                <a:spcPct val="20000"/>
              </a:spcBef>
              <a:spcAft>
                <a:spcPct val="0"/>
              </a:spcAft>
              <a:buClr>
                <a:schemeClr val="accent5"/>
              </a:buClr>
              <a:buSzPct val="85000"/>
              <a:buChar char="•"/>
              <a:defRPr>
                <a:solidFill>
                  <a:schemeClr val="accent5"/>
                </a:solidFill>
                <a:latin typeface="+mj-lt"/>
              </a:defRPr>
            </a:lvl5pPr>
            <a:lvl6pPr marL="2514474" indent="-228589" algn="l" rtl="0" eaLnBrk="1" fontAlgn="base" hangingPunct="1">
              <a:spcBef>
                <a:spcPct val="20000"/>
              </a:spcBef>
              <a:spcAft>
                <a:spcPct val="0"/>
              </a:spcAft>
              <a:buClr>
                <a:schemeClr val="tx1"/>
              </a:buClr>
              <a:buSzPct val="85000"/>
              <a:buChar char="•"/>
              <a:defRPr>
                <a:solidFill>
                  <a:schemeClr val="tx1"/>
                </a:solidFill>
                <a:latin typeface="+mn-lt"/>
              </a:defRPr>
            </a:lvl6pPr>
            <a:lvl7pPr marL="2971652" indent="-228589" algn="l" rtl="0" eaLnBrk="1" fontAlgn="base" hangingPunct="1">
              <a:spcBef>
                <a:spcPct val="20000"/>
              </a:spcBef>
              <a:spcAft>
                <a:spcPct val="0"/>
              </a:spcAft>
              <a:buClr>
                <a:schemeClr val="tx1"/>
              </a:buClr>
              <a:buSzPct val="85000"/>
              <a:buChar char="•"/>
              <a:defRPr>
                <a:solidFill>
                  <a:schemeClr val="tx1"/>
                </a:solidFill>
                <a:latin typeface="+mn-lt"/>
              </a:defRPr>
            </a:lvl7pPr>
            <a:lvl8pPr marL="3428829" indent="-228589" algn="l" rtl="0" eaLnBrk="1" fontAlgn="base" hangingPunct="1">
              <a:spcBef>
                <a:spcPct val="20000"/>
              </a:spcBef>
              <a:spcAft>
                <a:spcPct val="0"/>
              </a:spcAft>
              <a:buClr>
                <a:schemeClr val="tx1"/>
              </a:buClr>
              <a:buSzPct val="85000"/>
              <a:buChar char="•"/>
              <a:defRPr>
                <a:solidFill>
                  <a:schemeClr val="tx1"/>
                </a:solidFill>
                <a:latin typeface="+mn-lt"/>
              </a:defRPr>
            </a:lvl8pPr>
            <a:lvl9pPr marL="3886006" indent="-228589"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342900" indent="-342900">
              <a:spcBef>
                <a:spcPts val="0"/>
              </a:spcBef>
              <a:spcAft>
                <a:spcPts val="1000"/>
              </a:spcAft>
            </a:pPr>
            <a:r>
              <a:rPr lang="de-DE" sz="2200" b="0" kern="0" dirty="0" smtClean="0">
                <a:solidFill>
                  <a:schemeClr val="tx1"/>
                </a:solidFill>
                <a:latin typeface="+mn-lt"/>
              </a:rPr>
              <a:t>Stark fragmentierte Forschungsdatenlandschaft</a:t>
            </a:r>
          </a:p>
          <a:p>
            <a:pPr marL="342900" indent="-342900">
              <a:spcBef>
                <a:spcPts val="0"/>
              </a:spcBef>
              <a:spcAft>
                <a:spcPts val="1000"/>
              </a:spcAft>
            </a:pPr>
            <a:r>
              <a:rPr lang="de-DE" sz="2200" b="0" kern="0" dirty="0" smtClean="0">
                <a:solidFill>
                  <a:schemeClr val="tx1"/>
                </a:solidFill>
                <a:latin typeface="+mn-lt"/>
              </a:rPr>
              <a:t>Dezentrale </a:t>
            </a:r>
            <a:r>
              <a:rPr lang="de-DE" sz="2200" b="0" kern="0" dirty="0">
                <a:solidFill>
                  <a:schemeClr val="tx1"/>
                </a:solidFill>
                <a:latin typeface="+mn-lt"/>
              </a:rPr>
              <a:t>Speicherung von </a:t>
            </a:r>
            <a:r>
              <a:rPr lang="de-DE" sz="2200" b="0" kern="0" dirty="0" smtClean="0">
                <a:solidFill>
                  <a:schemeClr val="tx1"/>
                </a:solidFill>
                <a:latin typeface="+mn-lt"/>
              </a:rPr>
              <a:t>Forschungsobjekten</a:t>
            </a:r>
          </a:p>
          <a:p>
            <a:pPr marL="342900" indent="-342900">
              <a:spcBef>
                <a:spcPts val="0"/>
              </a:spcBef>
              <a:spcAft>
                <a:spcPts val="1000"/>
              </a:spcAft>
            </a:pPr>
            <a:r>
              <a:rPr lang="de-DE" sz="2200" b="0" kern="0" dirty="0" smtClean="0">
                <a:solidFill>
                  <a:schemeClr val="tx1"/>
                </a:solidFill>
                <a:latin typeface="+mn-lt"/>
              </a:rPr>
              <a:t>Zugang zu Forschungsdaten schwierig</a:t>
            </a:r>
            <a:endParaRPr lang="de-DE" sz="2200" b="0" kern="0" dirty="0">
              <a:solidFill>
                <a:schemeClr val="tx1"/>
              </a:solidFill>
              <a:latin typeface="+mn-lt"/>
            </a:endParaRPr>
          </a:p>
          <a:p>
            <a:pPr marL="342900" indent="-342900">
              <a:spcBef>
                <a:spcPts val="0"/>
              </a:spcBef>
              <a:spcAft>
                <a:spcPts val="1000"/>
              </a:spcAft>
            </a:pPr>
            <a:r>
              <a:rPr lang="de-DE" sz="2200" b="0" kern="0" dirty="0">
                <a:solidFill>
                  <a:schemeClr val="tx1"/>
                </a:solidFill>
                <a:latin typeface="+mn-lt"/>
              </a:rPr>
              <a:t>Aufwändige Recherche an unterschiedlichen </a:t>
            </a:r>
            <a:r>
              <a:rPr lang="de-DE" sz="2200" b="0" kern="0" dirty="0" smtClean="0">
                <a:solidFill>
                  <a:schemeClr val="tx1"/>
                </a:solidFill>
                <a:latin typeface="+mn-lt"/>
              </a:rPr>
              <a:t/>
            </a:r>
            <a:br>
              <a:rPr lang="de-DE" sz="2200" b="0" kern="0" dirty="0" smtClean="0">
                <a:solidFill>
                  <a:schemeClr val="tx1"/>
                </a:solidFill>
                <a:latin typeface="+mn-lt"/>
              </a:rPr>
            </a:br>
            <a:r>
              <a:rPr lang="de-DE" sz="2200" b="0" kern="0" dirty="0" smtClean="0">
                <a:solidFill>
                  <a:schemeClr val="tx1"/>
                </a:solidFill>
                <a:latin typeface="+mn-lt"/>
              </a:rPr>
              <a:t>Einrichtungen </a:t>
            </a:r>
            <a:r>
              <a:rPr lang="de-DE" sz="2200" b="0" kern="0" dirty="0">
                <a:solidFill>
                  <a:schemeClr val="tx1"/>
                </a:solidFill>
                <a:latin typeface="+mn-lt"/>
              </a:rPr>
              <a:t>oder Repositorien </a:t>
            </a:r>
            <a:r>
              <a:rPr lang="de-DE" sz="2200" b="0" kern="0" dirty="0" smtClean="0">
                <a:solidFill>
                  <a:schemeClr val="tx1"/>
                </a:solidFill>
                <a:latin typeface="+mn-lt"/>
              </a:rPr>
              <a:t>notwendig</a:t>
            </a:r>
          </a:p>
          <a:p>
            <a:pPr marL="342900" indent="-342900">
              <a:spcBef>
                <a:spcPts val="0"/>
              </a:spcBef>
              <a:spcAft>
                <a:spcPts val="1000"/>
              </a:spcAft>
            </a:pPr>
            <a:r>
              <a:rPr lang="de-DE" sz="2200" b="0" kern="0" dirty="0" smtClean="0">
                <a:solidFill>
                  <a:schemeClr val="tx1"/>
                </a:solidFill>
                <a:latin typeface="+mn-lt"/>
              </a:rPr>
              <a:t>Disziplinübergreifende Forschung schwierig</a:t>
            </a:r>
            <a:endParaRPr lang="de-DE" sz="2200" b="0" kern="0" dirty="0">
              <a:solidFill>
                <a:schemeClr val="tx1"/>
              </a:solidFill>
              <a:latin typeface="+mn-lt"/>
            </a:endParaRPr>
          </a:p>
          <a:p>
            <a:pPr marL="342900" indent="-342900">
              <a:spcBef>
                <a:spcPts val="0"/>
              </a:spcBef>
              <a:spcAft>
                <a:spcPts val="1000"/>
              </a:spcAft>
            </a:pPr>
            <a:r>
              <a:rPr lang="de-DE" sz="2200" b="0" kern="0" dirty="0">
                <a:solidFill>
                  <a:schemeClr val="tx1"/>
                </a:solidFill>
                <a:latin typeface="+mn-lt"/>
              </a:rPr>
              <a:t>Forschungsobjekte werden selten standardisiert zur Nachnutzung dokumentiert, archiviert oder veröffentlicht</a:t>
            </a:r>
          </a:p>
          <a:p>
            <a:pPr marL="342900" indent="-342900">
              <a:spcBef>
                <a:spcPts val="0"/>
              </a:spcBef>
              <a:spcAft>
                <a:spcPts val="1000"/>
              </a:spcAft>
            </a:pPr>
            <a:r>
              <a:rPr lang="de-DE" sz="2200" b="0" kern="0" dirty="0">
                <a:solidFill>
                  <a:schemeClr val="tx1"/>
                </a:solidFill>
                <a:latin typeface="+mn-lt"/>
              </a:rPr>
              <a:t>Data Sharing ist eher die Ausnahme als die </a:t>
            </a:r>
            <a:r>
              <a:rPr lang="de-DE" sz="2200" b="0" kern="0" dirty="0" smtClean="0">
                <a:solidFill>
                  <a:schemeClr val="tx1"/>
                </a:solidFill>
                <a:latin typeface="+mn-lt"/>
              </a:rPr>
              <a:t>Regel</a:t>
            </a:r>
          </a:p>
          <a:p>
            <a:pPr marL="342900" indent="-342900">
              <a:spcBef>
                <a:spcPts val="0"/>
              </a:spcBef>
              <a:spcAft>
                <a:spcPts val="1000"/>
              </a:spcAft>
            </a:pPr>
            <a:r>
              <a:rPr lang="de-DE" sz="2200" b="0" kern="0" dirty="0" smtClean="0">
                <a:solidFill>
                  <a:schemeClr val="tx1"/>
                </a:solidFill>
                <a:latin typeface="+mn-lt"/>
              </a:rPr>
              <a:t>Fehlendes Belohnungs- und Anreizsystem</a:t>
            </a:r>
          </a:p>
          <a:p>
            <a:pPr marL="342900" indent="-342900">
              <a:spcBef>
                <a:spcPts val="0"/>
              </a:spcBef>
              <a:spcAft>
                <a:spcPts val="1000"/>
              </a:spcAft>
            </a:pPr>
            <a:r>
              <a:rPr lang="de-DE" sz="2200" b="0" kern="0" dirty="0" smtClean="0">
                <a:solidFill>
                  <a:schemeClr val="tx1"/>
                </a:solidFill>
                <a:latin typeface="+mn-lt"/>
              </a:rPr>
              <a:t>Akzeptanz von Open Science unter Forschenden immer noch gering</a:t>
            </a:r>
          </a:p>
          <a:p>
            <a:pPr marL="342900" indent="-342900">
              <a:spcBef>
                <a:spcPts val="0"/>
              </a:spcBef>
              <a:spcAft>
                <a:spcPts val="1000"/>
              </a:spcAft>
            </a:pPr>
            <a:endParaRPr lang="de-DE" sz="2200" b="0" kern="0" dirty="0" smtClean="0">
              <a:solidFill>
                <a:schemeClr val="tx1"/>
              </a:solidFill>
              <a:latin typeface="+mn-lt"/>
            </a:endParaRPr>
          </a:p>
          <a:p>
            <a:pPr marL="342900" indent="-342900">
              <a:spcBef>
                <a:spcPts val="0"/>
              </a:spcBef>
              <a:spcAft>
                <a:spcPts val="1000"/>
              </a:spcAft>
            </a:pPr>
            <a:endParaRPr lang="de-DE" sz="2200" b="0" kern="0" dirty="0" smtClean="0">
              <a:solidFill>
                <a:schemeClr val="tx1"/>
              </a:solidFill>
              <a:latin typeface="+mn-lt"/>
            </a:endParaRPr>
          </a:p>
          <a:p>
            <a:pPr marL="342900" indent="-342900">
              <a:spcBef>
                <a:spcPts val="0"/>
              </a:spcBef>
              <a:spcAft>
                <a:spcPts val="1000"/>
              </a:spcAft>
            </a:pPr>
            <a:endParaRPr lang="de-DE" sz="2200" b="0" kern="0" dirty="0">
              <a:solidFill>
                <a:schemeClr val="tx1"/>
              </a:solidFill>
              <a:latin typeface="+mn-lt"/>
            </a:endParaRPr>
          </a:p>
          <a:p>
            <a:pPr marL="342900" indent="-342900">
              <a:spcBef>
                <a:spcPts val="0"/>
              </a:spcBef>
              <a:spcAft>
                <a:spcPts val="1000"/>
              </a:spcAft>
            </a:pPr>
            <a:endParaRPr lang="de-DE" sz="2200" b="0" kern="0" dirty="0">
              <a:solidFill>
                <a:schemeClr val="tx1"/>
              </a:solidFill>
              <a:latin typeface="+mn-lt"/>
            </a:endParaRPr>
          </a:p>
          <a:p>
            <a:pPr marL="342900" indent="-342900">
              <a:spcBef>
                <a:spcPts val="0"/>
              </a:spcBef>
              <a:spcAft>
                <a:spcPts val="1000"/>
              </a:spcAft>
            </a:pPr>
            <a:endParaRPr lang="de-DE" sz="2200" b="0" kern="0" dirty="0" smtClean="0">
              <a:solidFill>
                <a:schemeClr val="tx1"/>
              </a:solidFill>
              <a:latin typeface="+mn-lt"/>
            </a:endParaRPr>
          </a:p>
          <a:p>
            <a:pPr marL="133350" indent="0">
              <a:buFont typeface="Wingdings" pitchFamily="2" charset="2"/>
              <a:buNone/>
            </a:pPr>
            <a:endParaRPr lang="de-DE" sz="2200" kern="0" dirty="0" smtClean="0">
              <a:solidFill>
                <a:schemeClr val="tx1"/>
              </a:solidFill>
              <a:latin typeface="+mn-lt"/>
            </a:endParaRPr>
          </a:p>
          <a:p>
            <a:endParaRPr lang="de-DE" sz="2200" kern="0" dirty="0" smtClean="0">
              <a:solidFill>
                <a:schemeClr val="tx1"/>
              </a:solidFill>
              <a:latin typeface="+mn-lt"/>
            </a:endParaRPr>
          </a:p>
          <a:p>
            <a:pPr marL="342874" indent="-247624">
              <a:spcBef>
                <a:spcPts val="0"/>
              </a:spcBef>
              <a:spcAft>
                <a:spcPts val="0"/>
              </a:spcAft>
              <a:buSzPts val="1500"/>
              <a:buFont typeface="Noto Sans Symbols"/>
              <a:buNone/>
            </a:pPr>
            <a:endParaRPr lang="de-DE" sz="2200" kern="0" dirty="0" smtClean="0">
              <a:solidFill>
                <a:schemeClr val="tx1"/>
              </a:solidFill>
              <a:latin typeface="+mn-lt"/>
              <a:ea typeface="Trebuchet MS"/>
              <a:cs typeface="Trebuchet MS"/>
              <a:sym typeface="Trebuchet MS"/>
            </a:endParaRPr>
          </a:p>
          <a:p>
            <a:pPr marL="342874" indent="-247624">
              <a:spcBef>
                <a:spcPts val="0"/>
              </a:spcBef>
              <a:spcAft>
                <a:spcPts val="0"/>
              </a:spcAft>
              <a:buSzPts val="1500"/>
              <a:buFont typeface="Noto Sans Symbols"/>
              <a:buNone/>
            </a:pPr>
            <a:endParaRPr lang="de-DE" sz="2200" kern="0" dirty="0">
              <a:solidFill>
                <a:schemeClr val="tx1"/>
              </a:solidFill>
              <a:latin typeface="+mn-lt"/>
              <a:ea typeface="Trebuchet MS"/>
              <a:cs typeface="Trebuchet MS"/>
              <a:sym typeface="Trebuchet MS"/>
            </a:endParaRPr>
          </a:p>
        </p:txBody>
      </p:sp>
      <p:pic>
        <p:nvPicPr>
          <p:cNvPr id="1028" name="Picture 4" descr="Wolke, Monitor, Cloud-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397643"/>
            <a:ext cx="32004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593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de-DE" dirty="0" smtClean="0">
                <a:sym typeface="Trebuchet MS"/>
              </a:rPr>
              <a:t>Aber! </a:t>
            </a:r>
            <a:endParaRPr dirty="0">
              <a:sym typeface="Trebuchet MS"/>
            </a:endParaRPr>
          </a:p>
        </p:txBody>
      </p:sp>
      <p:sp>
        <p:nvSpPr>
          <p:cNvPr id="3" name="Google Shape;60;p11"/>
          <p:cNvSpPr txBox="1">
            <a:spLocks/>
          </p:cNvSpPr>
          <p:nvPr/>
        </p:nvSpPr>
        <p:spPr>
          <a:xfrm>
            <a:off x="1073400" y="1143005"/>
            <a:ext cx="10813800" cy="5105395"/>
          </a:xfrm>
          <a:prstGeom prst="rect">
            <a:avLst/>
          </a:prstGeom>
          <a:noFill/>
          <a:ln>
            <a:noFill/>
          </a:ln>
        </p:spPr>
        <p:txBody>
          <a:bodyPr spcFirstLastPara="1" wrap="square" lIns="0" tIns="0" rIns="0" bIns="0" anchor="t" anchorCtr="0">
            <a:noAutofit/>
          </a:bodyPr>
          <a:lstStyle>
            <a:lvl1pPr marL="342882" indent="-342882" algn="l" rtl="0" eaLnBrk="1" fontAlgn="base" hangingPunct="1">
              <a:spcBef>
                <a:spcPct val="20000"/>
              </a:spcBef>
              <a:spcAft>
                <a:spcPct val="0"/>
              </a:spcAft>
              <a:buClr>
                <a:schemeClr val="accent5"/>
              </a:buClr>
              <a:buSzPct val="75000"/>
              <a:buFont typeface="Wingdings" pitchFamily="2" charset="2"/>
              <a:buChar char="n"/>
              <a:defRPr sz="2000" b="1">
                <a:solidFill>
                  <a:schemeClr val="accent5"/>
                </a:solidFill>
                <a:latin typeface="+mj-lt"/>
                <a:ea typeface="+mn-ea"/>
                <a:cs typeface="+mn-cs"/>
              </a:defRPr>
            </a:lvl1pPr>
            <a:lvl2pPr marL="742913" indent="-285737" algn="l" rtl="0" eaLnBrk="1" fontAlgn="base" hangingPunct="1">
              <a:spcBef>
                <a:spcPct val="20000"/>
              </a:spcBef>
              <a:spcAft>
                <a:spcPct val="0"/>
              </a:spcAft>
              <a:buClr>
                <a:schemeClr val="accent5"/>
              </a:buClr>
              <a:buSzPct val="70000"/>
              <a:buFont typeface="Wingdings" pitchFamily="2" charset="2"/>
              <a:buChar char="n"/>
              <a:defRPr sz="1800" b="0">
                <a:solidFill>
                  <a:schemeClr val="accent5"/>
                </a:solidFill>
                <a:latin typeface="+mj-lt"/>
              </a:defRPr>
            </a:lvl2pPr>
            <a:lvl3pPr marL="1142942" indent="-228589" algn="l" rtl="0" eaLnBrk="1" fontAlgn="base" hangingPunct="1">
              <a:spcBef>
                <a:spcPct val="20000"/>
              </a:spcBef>
              <a:spcAft>
                <a:spcPct val="0"/>
              </a:spcAft>
              <a:buClr>
                <a:schemeClr val="accent5"/>
              </a:buClr>
              <a:buFont typeface="Wingdings" pitchFamily="2" charset="2"/>
              <a:buChar char="§"/>
              <a:defRPr b="0">
                <a:solidFill>
                  <a:schemeClr val="accent5"/>
                </a:solidFill>
                <a:latin typeface="+mj-lt"/>
              </a:defRPr>
            </a:lvl3pPr>
            <a:lvl4pPr marL="1600120" indent="-228589" algn="l" rtl="0" eaLnBrk="1" fontAlgn="base" hangingPunct="1">
              <a:spcBef>
                <a:spcPct val="20000"/>
              </a:spcBef>
              <a:spcAft>
                <a:spcPct val="0"/>
              </a:spcAft>
              <a:buClr>
                <a:schemeClr val="accent5"/>
              </a:buClr>
              <a:buChar char="•"/>
              <a:defRPr>
                <a:solidFill>
                  <a:schemeClr val="accent5"/>
                </a:solidFill>
                <a:latin typeface="+mj-lt"/>
              </a:defRPr>
            </a:lvl4pPr>
            <a:lvl5pPr marL="2057298" indent="-228589" algn="l" rtl="0" eaLnBrk="1" fontAlgn="base" hangingPunct="1">
              <a:spcBef>
                <a:spcPct val="20000"/>
              </a:spcBef>
              <a:spcAft>
                <a:spcPct val="0"/>
              </a:spcAft>
              <a:buClr>
                <a:schemeClr val="accent5"/>
              </a:buClr>
              <a:buSzPct val="85000"/>
              <a:buChar char="•"/>
              <a:defRPr>
                <a:solidFill>
                  <a:schemeClr val="accent5"/>
                </a:solidFill>
                <a:latin typeface="+mj-lt"/>
              </a:defRPr>
            </a:lvl5pPr>
            <a:lvl6pPr marL="2514474" indent="-228589" algn="l" rtl="0" eaLnBrk="1" fontAlgn="base" hangingPunct="1">
              <a:spcBef>
                <a:spcPct val="20000"/>
              </a:spcBef>
              <a:spcAft>
                <a:spcPct val="0"/>
              </a:spcAft>
              <a:buClr>
                <a:schemeClr val="tx1"/>
              </a:buClr>
              <a:buSzPct val="85000"/>
              <a:buChar char="•"/>
              <a:defRPr>
                <a:solidFill>
                  <a:schemeClr val="tx1"/>
                </a:solidFill>
                <a:latin typeface="+mn-lt"/>
              </a:defRPr>
            </a:lvl6pPr>
            <a:lvl7pPr marL="2971652" indent="-228589" algn="l" rtl="0" eaLnBrk="1" fontAlgn="base" hangingPunct="1">
              <a:spcBef>
                <a:spcPct val="20000"/>
              </a:spcBef>
              <a:spcAft>
                <a:spcPct val="0"/>
              </a:spcAft>
              <a:buClr>
                <a:schemeClr val="tx1"/>
              </a:buClr>
              <a:buSzPct val="85000"/>
              <a:buChar char="•"/>
              <a:defRPr>
                <a:solidFill>
                  <a:schemeClr val="tx1"/>
                </a:solidFill>
                <a:latin typeface="+mn-lt"/>
              </a:defRPr>
            </a:lvl7pPr>
            <a:lvl8pPr marL="3428829" indent="-228589" algn="l" rtl="0" eaLnBrk="1" fontAlgn="base" hangingPunct="1">
              <a:spcBef>
                <a:spcPct val="20000"/>
              </a:spcBef>
              <a:spcAft>
                <a:spcPct val="0"/>
              </a:spcAft>
              <a:buClr>
                <a:schemeClr val="tx1"/>
              </a:buClr>
              <a:buSzPct val="85000"/>
              <a:buChar char="•"/>
              <a:defRPr>
                <a:solidFill>
                  <a:schemeClr val="tx1"/>
                </a:solidFill>
                <a:latin typeface="+mn-lt"/>
              </a:defRPr>
            </a:lvl8pPr>
            <a:lvl9pPr marL="3886006" indent="-228589"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342900" indent="-342900">
              <a:spcBef>
                <a:spcPts val="0"/>
              </a:spcBef>
              <a:spcAft>
                <a:spcPts val="1000"/>
              </a:spcAft>
            </a:pPr>
            <a:r>
              <a:rPr lang="de-DE" sz="2200" b="0" kern="0" dirty="0" smtClean="0">
                <a:solidFill>
                  <a:schemeClr val="tx1"/>
                </a:solidFill>
                <a:latin typeface="+mn-lt"/>
              </a:rPr>
              <a:t>Paradigmenwechsel zu verzeichnen</a:t>
            </a:r>
          </a:p>
          <a:p>
            <a:pPr marL="342900" indent="-342900">
              <a:spcBef>
                <a:spcPts val="0"/>
              </a:spcBef>
              <a:spcAft>
                <a:spcPts val="1000"/>
              </a:spcAft>
            </a:pPr>
            <a:r>
              <a:rPr lang="de-DE" sz="2200" b="0" kern="0" dirty="0" smtClean="0">
                <a:solidFill>
                  <a:schemeClr val="tx1"/>
                </a:solidFill>
                <a:latin typeface="+mn-lt"/>
              </a:rPr>
              <a:t>Potenzial für Forschung, Wirtschaft und Gesellschaft wurde erkannt</a:t>
            </a:r>
          </a:p>
          <a:p>
            <a:pPr marL="342900" indent="-342900">
              <a:spcBef>
                <a:spcPts val="0"/>
              </a:spcBef>
              <a:spcAft>
                <a:spcPts val="1000"/>
              </a:spcAft>
            </a:pPr>
            <a:r>
              <a:rPr lang="de-DE" sz="2200" b="0" kern="0" dirty="0" smtClean="0">
                <a:solidFill>
                  <a:schemeClr val="tx1"/>
                </a:solidFill>
                <a:latin typeface="+mn-lt"/>
              </a:rPr>
              <a:t>Globale Bewegung Richtung Open Science &amp; Data Sharing </a:t>
            </a:r>
          </a:p>
          <a:p>
            <a:pPr marL="342900" indent="-342900">
              <a:spcBef>
                <a:spcPts val="0"/>
              </a:spcBef>
              <a:spcAft>
                <a:spcPts val="1000"/>
              </a:spcAft>
            </a:pPr>
            <a:r>
              <a:rPr lang="de-DE" sz="2200" b="0" kern="0" dirty="0" smtClean="0">
                <a:solidFill>
                  <a:schemeClr val="tx1"/>
                </a:solidFill>
                <a:latin typeface="+mn-lt"/>
              </a:rPr>
              <a:t>Forschungseinrichtungen und Regierungen entwickeln Initiativen und verbindliche Richtlinien</a:t>
            </a:r>
          </a:p>
          <a:p>
            <a:pPr marL="342900" indent="-342900">
              <a:spcBef>
                <a:spcPts val="0"/>
              </a:spcBef>
              <a:spcAft>
                <a:spcPts val="1000"/>
              </a:spcAft>
            </a:pPr>
            <a:r>
              <a:rPr lang="de-DE" sz="2200" b="0" kern="0" dirty="0" smtClean="0">
                <a:solidFill>
                  <a:schemeClr val="tx1"/>
                </a:solidFill>
                <a:latin typeface="+mn-lt"/>
              </a:rPr>
              <a:t>Relevanz v. FDM ist a. d. Agenda von BMBF, DFG u. weiteren Forschungsförderern</a:t>
            </a:r>
          </a:p>
          <a:p>
            <a:pPr marL="342900" indent="-342900">
              <a:spcBef>
                <a:spcPts val="0"/>
              </a:spcBef>
              <a:spcAft>
                <a:spcPts val="1000"/>
              </a:spcAft>
            </a:pPr>
            <a:r>
              <a:rPr lang="de-DE" sz="2200" b="0" kern="0" dirty="0" smtClean="0">
                <a:solidFill>
                  <a:schemeClr val="tx1"/>
                </a:solidFill>
                <a:latin typeface="+mn-lt"/>
              </a:rPr>
              <a:t>Hohe Expertise und zahlreiche FDM-Aktivitäten in Deutschland: DINI/</a:t>
            </a:r>
            <a:r>
              <a:rPr lang="de-DE" sz="2200" b="0" kern="0" dirty="0" err="1" smtClean="0">
                <a:solidFill>
                  <a:schemeClr val="tx1"/>
                </a:solidFill>
                <a:latin typeface="+mn-lt"/>
              </a:rPr>
              <a:t>nestor</a:t>
            </a:r>
            <a:r>
              <a:rPr lang="de-DE" sz="2200" b="0" kern="0" dirty="0" smtClean="0">
                <a:solidFill>
                  <a:schemeClr val="tx1"/>
                </a:solidFill>
                <a:latin typeface="+mn-lt"/>
              </a:rPr>
              <a:t>, RatSWD, </a:t>
            </a:r>
            <a:r>
              <a:rPr lang="de-DE" sz="2200" b="0" kern="0" dirty="0" err="1" smtClean="0">
                <a:solidFill>
                  <a:schemeClr val="tx1"/>
                </a:solidFill>
                <a:latin typeface="+mn-lt"/>
              </a:rPr>
              <a:t>RfII</a:t>
            </a:r>
            <a:r>
              <a:rPr lang="de-DE" sz="2200" b="0" kern="0" dirty="0" smtClean="0">
                <a:solidFill>
                  <a:schemeClr val="tx1"/>
                </a:solidFill>
                <a:latin typeface="+mn-lt"/>
              </a:rPr>
              <a:t>, Kompetenzzentren, Landesinitiativen, etc. </a:t>
            </a:r>
          </a:p>
          <a:p>
            <a:pPr marL="342900" indent="-342900">
              <a:spcBef>
                <a:spcPts val="0"/>
              </a:spcBef>
              <a:spcAft>
                <a:spcPts val="1000"/>
              </a:spcAft>
            </a:pPr>
            <a:r>
              <a:rPr lang="de-DE" sz="2200" b="0" kern="0" dirty="0" smtClean="0">
                <a:solidFill>
                  <a:schemeClr val="tx1"/>
                </a:solidFill>
                <a:latin typeface="+mn-lt"/>
              </a:rPr>
              <a:t>Etablierte FDM-Infrastrukturen</a:t>
            </a:r>
          </a:p>
          <a:p>
            <a:pPr marL="342900" indent="-342900">
              <a:spcBef>
                <a:spcPts val="0"/>
              </a:spcBef>
              <a:spcAft>
                <a:spcPts val="1000"/>
              </a:spcAft>
            </a:pPr>
            <a:r>
              <a:rPr lang="de-DE" sz="2200" b="0" kern="0" dirty="0" smtClean="0">
                <a:solidFill>
                  <a:schemeClr val="tx1"/>
                </a:solidFill>
                <a:latin typeface="+mn-lt"/>
              </a:rPr>
              <a:t>Implementierung einer Nationalen und europäischen</a:t>
            </a:r>
            <a:br>
              <a:rPr lang="de-DE" sz="2200" b="0" kern="0" dirty="0" smtClean="0">
                <a:solidFill>
                  <a:schemeClr val="tx1"/>
                </a:solidFill>
                <a:latin typeface="+mn-lt"/>
              </a:rPr>
            </a:br>
            <a:r>
              <a:rPr lang="de-DE" sz="2200" b="0" kern="0" dirty="0" smtClean="0">
                <a:solidFill>
                  <a:schemeClr val="tx1"/>
                </a:solidFill>
                <a:latin typeface="+mn-lt"/>
              </a:rPr>
              <a:t>Forschungsdateninfrastruktur (NFDI, EOSC) in Planung</a:t>
            </a:r>
          </a:p>
          <a:p>
            <a:pPr marL="342900" indent="-342900">
              <a:spcBef>
                <a:spcPts val="0"/>
              </a:spcBef>
              <a:spcAft>
                <a:spcPts val="1000"/>
              </a:spcAft>
            </a:pPr>
            <a:endParaRPr lang="de-DE" sz="2200" b="0" kern="0" dirty="0" smtClean="0">
              <a:solidFill>
                <a:schemeClr val="tx1"/>
              </a:solidFill>
              <a:latin typeface="+mn-lt"/>
            </a:endParaRPr>
          </a:p>
          <a:p>
            <a:pPr marL="342900" indent="-342900">
              <a:spcBef>
                <a:spcPts val="0"/>
              </a:spcBef>
              <a:spcAft>
                <a:spcPts val="1000"/>
              </a:spcAft>
            </a:pPr>
            <a:endParaRPr lang="de-DE" sz="2200" b="0" kern="0" dirty="0" smtClean="0">
              <a:solidFill>
                <a:schemeClr val="tx1"/>
              </a:solidFill>
              <a:latin typeface="+mn-lt"/>
            </a:endParaRPr>
          </a:p>
          <a:p>
            <a:pPr marL="342900" indent="-342900">
              <a:spcBef>
                <a:spcPts val="0"/>
              </a:spcBef>
              <a:spcAft>
                <a:spcPts val="1000"/>
              </a:spcAft>
            </a:pPr>
            <a:endParaRPr lang="de-DE" sz="2200" b="0" kern="0" dirty="0" smtClean="0">
              <a:solidFill>
                <a:schemeClr val="tx1"/>
              </a:solidFill>
              <a:latin typeface="+mn-lt"/>
            </a:endParaRPr>
          </a:p>
          <a:p>
            <a:pPr marL="342900" indent="-342900">
              <a:spcBef>
                <a:spcPts val="0"/>
              </a:spcBef>
              <a:spcAft>
                <a:spcPts val="1000"/>
              </a:spcAft>
            </a:pPr>
            <a:endParaRPr lang="de-DE" sz="2200" b="0" kern="0" dirty="0" smtClean="0">
              <a:solidFill>
                <a:schemeClr val="tx1"/>
              </a:solidFill>
              <a:latin typeface="+mn-lt"/>
            </a:endParaRPr>
          </a:p>
          <a:p>
            <a:pPr marL="342900" indent="-342900">
              <a:spcBef>
                <a:spcPts val="0"/>
              </a:spcBef>
              <a:spcAft>
                <a:spcPts val="1000"/>
              </a:spcAft>
            </a:pPr>
            <a:endParaRPr lang="de-DE" sz="2200" b="0" kern="0" dirty="0">
              <a:solidFill>
                <a:schemeClr val="tx1"/>
              </a:solidFill>
              <a:latin typeface="+mn-lt"/>
            </a:endParaRPr>
          </a:p>
          <a:p>
            <a:pPr marL="342900" indent="-342900">
              <a:spcBef>
                <a:spcPts val="0"/>
              </a:spcBef>
              <a:spcAft>
                <a:spcPts val="1000"/>
              </a:spcAft>
            </a:pPr>
            <a:endParaRPr lang="de-DE" sz="2200" b="0" kern="0" dirty="0">
              <a:solidFill>
                <a:schemeClr val="tx1"/>
              </a:solidFill>
              <a:latin typeface="+mn-lt"/>
            </a:endParaRPr>
          </a:p>
          <a:p>
            <a:pPr marL="342900" indent="-342900">
              <a:spcBef>
                <a:spcPts val="0"/>
              </a:spcBef>
              <a:spcAft>
                <a:spcPts val="1000"/>
              </a:spcAft>
            </a:pPr>
            <a:endParaRPr lang="de-DE" sz="2200" b="0" kern="0" dirty="0" smtClean="0">
              <a:solidFill>
                <a:schemeClr val="tx1"/>
              </a:solidFill>
              <a:latin typeface="+mn-lt"/>
            </a:endParaRPr>
          </a:p>
          <a:p>
            <a:pPr marL="133350" indent="0">
              <a:buFont typeface="Wingdings" pitchFamily="2" charset="2"/>
              <a:buNone/>
            </a:pPr>
            <a:endParaRPr lang="de-DE" sz="2200" kern="0" dirty="0" smtClean="0">
              <a:solidFill>
                <a:schemeClr val="tx1"/>
              </a:solidFill>
              <a:latin typeface="+mn-lt"/>
            </a:endParaRPr>
          </a:p>
          <a:p>
            <a:endParaRPr lang="de-DE" sz="2200" kern="0" dirty="0" smtClean="0">
              <a:solidFill>
                <a:schemeClr val="tx1"/>
              </a:solidFill>
              <a:latin typeface="+mn-lt"/>
            </a:endParaRPr>
          </a:p>
          <a:p>
            <a:pPr marL="342874" indent="-247624">
              <a:spcBef>
                <a:spcPts val="0"/>
              </a:spcBef>
              <a:spcAft>
                <a:spcPts val="0"/>
              </a:spcAft>
              <a:buSzPts val="1500"/>
              <a:buFont typeface="Noto Sans Symbols"/>
              <a:buNone/>
            </a:pPr>
            <a:endParaRPr lang="de-DE" sz="2200" kern="0" dirty="0" smtClean="0">
              <a:solidFill>
                <a:schemeClr val="tx1"/>
              </a:solidFill>
              <a:latin typeface="+mn-lt"/>
              <a:ea typeface="Trebuchet MS"/>
              <a:cs typeface="Trebuchet MS"/>
              <a:sym typeface="Trebuchet MS"/>
            </a:endParaRPr>
          </a:p>
          <a:p>
            <a:pPr marL="342874" indent="-247624">
              <a:spcBef>
                <a:spcPts val="0"/>
              </a:spcBef>
              <a:spcAft>
                <a:spcPts val="0"/>
              </a:spcAft>
              <a:buSzPts val="1500"/>
              <a:buFont typeface="Noto Sans Symbols"/>
              <a:buNone/>
            </a:pPr>
            <a:endParaRPr lang="de-DE" sz="2200" kern="0" dirty="0">
              <a:solidFill>
                <a:schemeClr val="tx1"/>
              </a:solidFill>
              <a:latin typeface="+mn-lt"/>
              <a:ea typeface="Trebuchet MS"/>
              <a:cs typeface="Trebuchet MS"/>
              <a:sym typeface="Trebuchet MS"/>
            </a:endParaRPr>
          </a:p>
        </p:txBody>
      </p:sp>
      <p:pic>
        <p:nvPicPr>
          <p:cNvPr id="2050" name="Picture 2" descr="Veränderung Zettel Pin Pfeile Wechsel Um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4400545"/>
            <a:ext cx="2266949"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81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de-DE" dirty="0">
                <a:sym typeface="Trebuchet MS"/>
              </a:rPr>
              <a:t>Die GO FAIR-Initiative </a:t>
            </a:r>
            <a:endParaRPr dirty="0">
              <a:sym typeface="Trebuchet MS"/>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838" y="888070"/>
            <a:ext cx="8569545" cy="360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72964"/>
            <a:ext cx="8579781" cy="1470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21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p:cNvSpPr>
          <p:nvPr/>
        </p:nvSpPr>
        <p:spPr>
          <a:xfrm>
            <a:off x="540000" y="228601"/>
            <a:ext cx="8064000" cy="430887"/>
          </a:xfrm>
          <a:prstGeom prst="rect">
            <a:avLst/>
          </a:prstGeom>
          <a:noFill/>
          <a:ln>
            <a:noFill/>
          </a:ln>
        </p:spPr>
        <p:txBody>
          <a:bodyPr spcFirstLastPara="1" wrap="square" lIns="0" tIns="0" rIns="0" bIns="0" anchor="b" anchorCtr="0">
            <a:no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pPr>
              <a:spcBef>
                <a:spcPts val="0"/>
              </a:spcBef>
              <a:spcAft>
                <a:spcPts val="0"/>
              </a:spcAft>
            </a:pPr>
            <a:r>
              <a:rPr lang="de-DE" kern="0" dirty="0">
                <a:sym typeface="Trebuchet MS"/>
              </a:rPr>
              <a:t>European Open Science Cloud (EOSC)</a:t>
            </a:r>
          </a:p>
        </p:txBody>
      </p:sp>
      <p:pic>
        <p:nvPicPr>
          <p:cNvPr id="5" name="Grafik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5715000" cy="4785260"/>
          </a:xfrm>
          <a:prstGeom prst="rect">
            <a:avLst/>
          </a:prstGeom>
          <a:solidFill>
            <a:srgbClr val="FF0000"/>
          </a:solidFill>
          <a:ln>
            <a:noFill/>
          </a:ln>
          <a:extLst/>
        </p:spPr>
      </p:pic>
      <p:sp>
        <p:nvSpPr>
          <p:cNvPr id="17" name="Rechteck 16"/>
          <p:cNvSpPr/>
          <p:nvPr/>
        </p:nvSpPr>
        <p:spPr bwMode="auto">
          <a:xfrm>
            <a:off x="990600" y="1382027"/>
            <a:ext cx="4876800" cy="268973"/>
          </a:xfrm>
          <a:prstGeom prst="rect">
            <a:avLst/>
          </a:prstGeom>
          <a:noFill/>
          <a:ln w="38100">
            <a:solidFill>
              <a:srgbClr val="92D050"/>
            </a:solidFill>
          </a:ln>
          <a:effectLst/>
          <a:extLst/>
        </p:spPr>
        <p:txBody>
          <a:bodyPr vert="horz" wrap="none" lIns="91440" tIns="45720" rIns="91440" bIns="45720" numCol="1" rtlCol="0" anchor="ctr" anchorCtr="0" compatLnSpc="1">
            <a:prstTxWarp prst="textNoShape">
              <a:avLst/>
            </a:prstTxWarp>
          </a:bodyPr>
          <a:lstStyle/>
          <a:p>
            <a:pPr marL="0" marR="0" indent="0" algn="ctr" defTabSz="1241425"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9" name="Rechteck 18"/>
          <p:cNvSpPr/>
          <p:nvPr/>
        </p:nvSpPr>
        <p:spPr bwMode="auto">
          <a:xfrm>
            <a:off x="1143000" y="2286000"/>
            <a:ext cx="2057400" cy="498793"/>
          </a:xfrm>
          <a:prstGeom prst="rect">
            <a:avLst/>
          </a:prstGeom>
          <a:noFill/>
          <a:ln w="38100">
            <a:solidFill>
              <a:srgbClr val="92D050"/>
            </a:solidFill>
          </a:ln>
          <a:effectLst/>
          <a:extLst/>
        </p:spPr>
        <p:txBody>
          <a:bodyPr vert="horz" wrap="none" lIns="91440" tIns="45720" rIns="91440" bIns="45720" numCol="1" rtlCol="0" anchor="ctr" anchorCtr="0" compatLnSpc="1">
            <a:prstTxWarp prst="textNoShape">
              <a:avLst/>
            </a:prstTxWarp>
          </a:bodyPr>
          <a:lstStyle/>
          <a:p>
            <a:pPr marL="0" marR="0" indent="0" algn="ctr" defTabSz="1241425"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0" name="Rechteck 19"/>
          <p:cNvSpPr/>
          <p:nvPr/>
        </p:nvSpPr>
        <p:spPr bwMode="auto">
          <a:xfrm>
            <a:off x="4800600" y="2209800"/>
            <a:ext cx="2057400" cy="762000"/>
          </a:xfrm>
          <a:prstGeom prst="rect">
            <a:avLst/>
          </a:prstGeom>
          <a:noFill/>
          <a:ln w="38100">
            <a:solidFill>
              <a:srgbClr val="92D050"/>
            </a:solidFill>
          </a:ln>
          <a:effectLst/>
          <a:extLst/>
        </p:spPr>
        <p:txBody>
          <a:bodyPr vert="horz" wrap="none" lIns="91440" tIns="45720" rIns="91440" bIns="45720" numCol="1" rtlCol="0" anchor="ctr" anchorCtr="0" compatLnSpc="1">
            <a:prstTxWarp prst="textNoShape">
              <a:avLst/>
            </a:prstTxWarp>
          </a:bodyPr>
          <a:lstStyle/>
          <a:p>
            <a:pPr marL="0" marR="0" indent="0" algn="ctr" defTabSz="1241425"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1" name="Rechteck 20"/>
          <p:cNvSpPr/>
          <p:nvPr/>
        </p:nvSpPr>
        <p:spPr bwMode="auto">
          <a:xfrm>
            <a:off x="4800600" y="3457446"/>
            <a:ext cx="2057400" cy="619254"/>
          </a:xfrm>
          <a:prstGeom prst="rect">
            <a:avLst/>
          </a:prstGeom>
          <a:noFill/>
          <a:ln w="38100">
            <a:solidFill>
              <a:srgbClr val="92D050"/>
            </a:solidFill>
          </a:ln>
          <a:effectLst/>
          <a:extLst/>
        </p:spPr>
        <p:txBody>
          <a:bodyPr vert="horz" wrap="none" lIns="91440" tIns="45720" rIns="91440" bIns="45720" numCol="1" rtlCol="0" anchor="ctr" anchorCtr="0" compatLnSpc="1">
            <a:prstTxWarp prst="textNoShape">
              <a:avLst/>
            </a:prstTxWarp>
          </a:bodyPr>
          <a:lstStyle/>
          <a:p>
            <a:pPr marL="0" marR="0" indent="0" algn="ctr" defTabSz="1241425"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2" name="Rechteck 21"/>
          <p:cNvSpPr/>
          <p:nvPr/>
        </p:nvSpPr>
        <p:spPr bwMode="auto">
          <a:xfrm>
            <a:off x="5029200" y="4584700"/>
            <a:ext cx="1828800" cy="533400"/>
          </a:xfrm>
          <a:prstGeom prst="rect">
            <a:avLst/>
          </a:prstGeom>
          <a:noFill/>
          <a:ln w="38100">
            <a:solidFill>
              <a:srgbClr val="92D050"/>
            </a:solidFill>
          </a:ln>
          <a:effectLst/>
          <a:extLst/>
        </p:spPr>
        <p:txBody>
          <a:bodyPr vert="horz" wrap="none" lIns="91440" tIns="45720" rIns="91440" bIns="45720" numCol="1" rtlCol="0" anchor="ctr" anchorCtr="0" compatLnSpc="1">
            <a:prstTxWarp prst="textNoShape">
              <a:avLst/>
            </a:prstTxWarp>
          </a:bodyPr>
          <a:lstStyle/>
          <a:p>
            <a:pPr marL="0" marR="0" indent="0" algn="ctr" defTabSz="1241425"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4" name="Rechteck 23"/>
          <p:cNvSpPr/>
          <p:nvPr/>
        </p:nvSpPr>
        <p:spPr>
          <a:xfrm>
            <a:off x="7239000" y="1079500"/>
            <a:ext cx="4557228" cy="4832092"/>
          </a:xfrm>
          <a:prstGeom prst="rect">
            <a:avLst/>
          </a:prstGeom>
        </p:spPr>
        <p:txBody>
          <a:bodyPr wrap="square">
            <a:spAutoFit/>
          </a:bodyPr>
          <a:lstStyle/>
          <a:p>
            <a:r>
              <a:rPr lang="en-US" sz="2200" i="1" dirty="0" smtClean="0"/>
              <a:t>“Every researcher will be able to find and access data from all publicly funded research in Europe in a single click. They will be able to access data from different disciplines. And to combine the data and </a:t>
            </a:r>
            <a:r>
              <a:rPr lang="en-US" sz="2200" i="1" dirty="0" err="1" smtClean="0"/>
              <a:t>analyse</a:t>
            </a:r>
            <a:r>
              <a:rPr lang="en-US" sz="2200" i="1" dirty="0" smtClean="0"/>
              <a:t> it in new ways. Each researcher will also be able to store and manage their own data. And share their data with others in a secure and trusted environment.” </a:t>
            </a:r>
            <a:r>
              <a:rPr lang="en-US" sz="2200" dirty="0" smtClean="0"/>
              <a:t>(</a:t>
            </a:r>
            <a:r>
              <a:rPr lang="en-US" sz="2200" dirty="0"/>
              <a:t>European </a:t>
            </a:r>
            <a:r>
              <a:rPr lang="en-US" sz="2200" dirty="0" smtClean="0"/>
              <a:t>Commissioner </a:t>
            </a:r>
            <a:r>
              <a:rPr lang="en-US" sz="2200" dirty="0"/>
              <a:t>for Research, </a:t>
            </a:r>
            <a:r>
              <a:rPr lang="en-US" sz="2200" dirty="0" smtClean="0"/>
              <a:t>Science </a:t>
            </a:r>
            <a:r>
              <a:rPr lang="en-US" sz="2200" dirty="0"/>
              <a:t>and </a:t>
            </a:r>
            <a:r>
              <a:rPr lang="en-US" sz="2200" dirty="0" smtClean="0"/>
              <a:t>Innovation, Carlos Moedas at the EOSC Summit in June 2017)</a:t>
            </a:r>
            <a:endParaRPr lang="en-US" sz="2200" dirty="0"/>
          </a:p>
        </p:txBody>
      </p:sp>
      <p:sp>
        <p:nvSpPr>
          <p:cNvPr id="25" name="Rechteck 24"/>
          <p:cNvSpPr/>
          <p:nvPr/>
        </p:nvSpPr>
        <p:spPr bwMode="auto">
          <a:xfrm>
            <a:off x="1524000" y="3495546"/>
            <a:ext cx="1143000" cy="314454"/>
          </a:xfrm>
          <a:prstGeom prst="rect">
            <a:avLst/>
          </a:prstGeom>
          <a:noFill/>
          <a:ln w="38100">
            <a:solidFill>
              <a:srgbClr val="92D050"/>
            </a:solidFill>
          </a:ln>
          <a:effectLst/>
          <a:extLst/>
        </p:spPr>
        <p:txBody>
          <a:bodyPr vert="horz" wrap="none" lIns="91440" tIns="45720" rIns="91440" bIns="45720" numCol="1" rtlCol="0" anchor="ctr" anchorCtr="0" compatLnSpc="1">
            <a:prstTxWarp prst="textNoShape">
              <a:avLst/>
            </a:prstTxWarp>
          </a:bodyPr>
          <a:lstStyle/>
          <a:p>
            <a:pPr marL="0" marR="0" indent="0" algn="ctr" defTabSz="1241425"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6" name="Rechteck 25"/>
          <p:cNvSpPr/>
          <p:nvPr/>
        </p:nvSpPr>
        <p:spPr bwMode="auto">
          <a:xfrm>
            <a:off x="1066800" y="4530407"/>
            <a:ext cx="1600200" cy="498793"/>
          </a:xfrm>
          <a:prstGeom prst="rect">
            <a:avLst/>
          </a:prstGeom>
          <a:noFill/>
          <a:ln w="38100">
            <a:solidFill>
              <a:srgbClr val="92D050"/>
            </a:solidFill>
          </a:ln>
          <a:effectLst/>
          <a:extLst/>
        </p:spPr>
        <p:txBody>
          <a:bodyPr vert="horz" wrap="none" lIns="91440" tIns="45720" rIns="91440" bIns="45720" numCol="1" rtlCol="0" anchor="ctr" anchorCtr="0" compatLnSpc="1">
            <a:prstTxWarp prst="textNoShape">
              <a:avLst/>
            </a:prstTxWarp>
          </a:bodyPr>
          <a:lstStyle/>
          <a:p>
            <a:pPr marL="0" marR="0" indent="0" algn="ctr" defTabSz="1241425"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7" name="Rechteck 26"/>
          <p:cNvSpPr/>
          <p:nvPr/>
        </p:nvSpPr>
        <p:spPr bwMode="auto">
          <a:xfrm>
            <a:off x="2841170" y="5037073"/>
            <a:ext cx="1349830" cy="525527"/>
          </a:xfrm>
          <a:prstGeom prst="rect">
            <a:avLst/>
          </a:prstGeom>
          <a:noFill/>
          <a:ln w="38100">
            <a:solidFill>
              <a:srgbClr val="92D050"/>
            </a:solidFill>
          </a:ln>
          <a:effectLst/>
          <a:extLst/>
        </p:spPr>
        <p:txBody>
          <a:bodyPr vert="horz" wrap="none" lIns="91440" tIns="45720" rIns="91440" bIns="45720" numCol="1" rtlCol="0" anchor="ctr" anchorCtr="0" compatLnSpc="1">
            <a:prstTxWarp prst="textNoShape">
              <a:avLst/>
            </a:prstTxWarp>
          </a:bodyPr>
          <a:lstStyle/>
          <a:p>
            <a:pPr marL="0" marR="0" indent="0" algn="ctr" defTabSz="1241425"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2274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24" grpId="0"/>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p:cNvSpPr>
          <p:nvPr/>
        </p:nvSpPr>
        <p:spPr>
          <a:xfrm>
            <a:off x="540000" y="228601"/>
            <a:ext cx="8064000" cy="430887"/>
          </a:xfrm>
          <a:prstGeom prst="rect">
            <a:avLst/>
          </a:prstGeom>
          <a:noFill/>
          <a:ln>
            <a:noFill/>
          </a:ln>
        </p:spPr>
        <p:txBody>
          <a:bodyPr spcFirstLastPara="1" wrap="square" lIns="0" tIns="0" rIns="0" bIns="0" anchor="b" anchorCtr="0">
            <a:no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pPr>
              <a:spcBef>
                <a:spcPts val="0"/>
              </a:spcBef>
              <a:spcAft>
                <a:spcPts val="0"/>
              </a:spcAft>
            </a:pPr>
            <a:r>
              <a:rPr lang="de-DE" kern="0" dirty="0">
                <a:sym typeface="Trebuchet MS"/>
              </a:rPr>
              <a:t>Beitrag von GO FAIR zur EOSC</a:t>
            </a:r>
          </a:p>
        </p:txBody>
      </p:sp>
      <p:sp>
        <p:nvSpPr>
          <p:cNvPr id="5" name="Google Shape;60;p11"/>
          <p:cNvSpPr txBox="1">
            <a:spLocks/>
          </p:cNvSpPr>
          <p:nvPr/>
        </p:nvSpPr>
        <p:spPr>
          <a:xfrm>
            <a:off x="457200" y="1066805"/>
            <a:ext cx="6019800" cy="4495799"/>
          </a:xfrm>
          <a:prstGeom prst="rect">
            <a:avLst/>
          </a:prstGeom>
          <a:noFill/>
          <a:ln>
            <a:noFill/>
          </a:ln>
        </p:spPr>
        <p:txBody>
          <a:bodyPr spcFirstLastPara="1" wrap="square" lIns="0" tIns="0" rIns="0" bIns="0" anchor="t" anchorCtr="0">
            <a:noAutofit/>
          </a:bodyPr>
          <a:lstStyle>
            <a:lvl1pPr marL="342882" indent="-342882" algn="l" rtl="0" eaLnBrk="1" fontAlgn="base" hangingPunct="1">
              <a:spcBef>
                <a:spcPct val="20000"/>
              </a:spcBef>
              <a:spcAft>
                <a:spcPct val="0"/>
              </a:spcAft>
              <a:buClr>
                <a:schemeClr val="accent5"/>
              </a:buClr>
              <a:buSzPct val="75000"/>
              <a:buFont typeface="Wingdings" pitchFamily="2" charset="2"/>
              <a:buChar char="n"/>
              <a:defRPr sz="2000" b="1">
                <a:solidFill>
                  <a:schemeClr val="accent5"/>
                </a:solidFill>
                <a:latin typeface="+mj-lt"/>
                <a:ea typeface="+mn-ea"/>
                <a:cs typeface="+mn-cs"/>
              </a:defRPr>
            </a:lvl1pPr>
            <a:lvl2pPr marL="742913" indent="-285737" algn="l" rtl="0" eaLnBrk="1" fontAlgn="base" hangingPunct="1">
              <a:spcBef>
                <a:spcPct val="20000"/>
              </a:spcBef>
              <a:spcAft>
                <a:spcPct val="0"/>
              </a:spcAft>
              <a:buClr>
                <a:schemeClr val="accent5"/>
              </a:buClr>
              <a:buSzPct val="70000"/>
              <a:buFont typeface="Wingdings" pitchFamily="2" charset="2"/>
              <a:buChar char="n"/>
              <a:defRPr sz="1800" b="0">
                <a:solidFill>
                  <a:schemeClr val="accent5"/>
                </a:solidFill>
                <a:latin typeface="+mj-lt"/>
              </a:defRPr>
            </a:lvl2pPr>
            <a:lvl3pPr marL="1142942" indent="-228589" algn="l" rtl="0" eaLnBrk="1" fontAlgn="base" hangingPunct="1">
              <a:spcBef>
                <a:spcPct val="20000"/>
              </a:spcBef>
              <a:spcAft>
                <a:spcPct val="0"/>
              </a:spcAft>
              <a:buClr>
                <a:schemeClr val="accent5"/>
              </a:buClr>
              <a:buFont typeface="Wingdings" pitchFamily="2" charset="2"/>
              <a:buChar char="§"/>
              <a:defRPr b="0">
                <a:solidFill>
                  <a:schemeClr val="accent5"/>
                </a:solidFill>
                <a:latin typeface="+mj-lt"/>
              </a:defRPr>
            </a:lvl3pPr>
            <a:lvl4pPr marL="1600120" indent="-228589" algn="l" rtl="0" eaLnBrk="1" fontAlgn="base" hangingPunct="1">
              <a:spcBef>
                <a:spcPct val="20000"/>
              </a:spcBef>
              <a:spcAft>
                <a:spcPct val="0"/>
              </a:spcAft>
              <a:buClr>
                <a:schemeClr val="accent5"/>
              </a:buClr>
              <a:buChar char="•"/>
              <a:defRPr>
                <a:solidFill>
                  <a:schemeClr val="accent5"/>
                </a:solidFill>
                <a:latin typeface="+mj-lt"/>
              </a:defRPr>
            </a:lvl4pPr>
            <a:lvl5pPr marL="2057298" indent="-228589" algn="l" rtl="0" eaLnBrk="1" fontAlgn="base" hangingPunct="1">
              <a:spcBef>
                <a:spcPct val="20000"/>
              </a:spcBef>
              <a:spcAft>
                <a:spcPct val="0"/>
              </a:spcAft>
              <a:buClr>
                <a:schemeClr val="accent5"/>
              </a:buClr>
              <a:buSzPct val="85000"/>
              <a:buChar char="•"/>
              <a:defRPr>
                <a:solidFill>
                  <a:schemeClr val="accent5"/>
                </a:solidFill>
                <a:latin typeface="+mj-lt"/>
              </a:defRPr>
            </a:lvl5pPr>
            <a:lvl6pPr marL="2514474" indent="-228589" algn="l" rtl="0" eaLnBrk="1" fontAlgn="base" hangingPunct="1">
              <a:spcBef>
                <a:spcPct val="20000"/>
              </a:spcBef>
              <a:spcAft>
                <a:spcPct val="0"/>
              </a:spcAft>
              <a:buClr>
                <a:schemeClr val="tx1"/>
              </a:buClr>
              <a:buSzPct val="85000"/>
              <a:buChar char="•"/>
              <a:defRPr>
                <a:solidFill>
                  <a:schemeClr val="tx1"/>
                </a:solidFill>
                <a:latin typeface="+mn-lt"/>
              </a:defRPr>
            </a:lvl6pPr>
            <a:lvl7pPr marL="2971652" indent="-228589" algn="l" rtl="0" eaLnBrk="1" fontAlgn="base" hangingPunct="1">
              <a:spcBef>
                <a:spcPct val="20000"/>
              </a:spcBef>
              <a:spcAft>
                <a:spcPct val="0"/>
              </a:spcAft>
              <a:buClr>
                <a:schemeClr val="tx1"/>
              </a:buClr>
              <a:buSzPct val="85000"/>
              <a:buChar char="•"/>
              <a:defRPr>
                <a:solidFill>
                  <a:schemeClr val="tx1"/>
                </a:solidFill>
                <a:latin typeface="+mn-lt"/>
              </a:defRPr>
            </a:lvl7pPr>
            <a:lvl8pPr marL="3428829" indent="-228589" algn="l" rtl="0" eaLnBrk="1" fontAlgn="base" hangingPunct="1">
              <a:spcBef>
                <a:spcPct val="20000"/>
              </a:spcBef>
              <a:spcAft>
                <a:spcPct val="0"/>
              </a:spcAft>
              <a:buClr>
                <a:schemeClr val="tx1"/>
              </a:buClr>
              <a:buSzPct val="85000"/>
              <a:buChar char="•"/>
              <a:defRPr>
                <a:solidFill>
                  <a:schemeClr val="tx1"/>
                </a:solidFill>
                <a:latin typeface="+mn-lt"/>
              </a:defRPr>
            </a:lvl8pPr>
            <a:lvl9pPr marL="3886006" indent="-228589"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indent="0">
              <a:spcBef>
                <a:spcPts val="0"/>
              </a:spcBef>
              <a:spcAft>
                <a:spcPts val="0"/>
              </a:spcAft>
              <a:buSzPts val="1500"/>
              <a:buFont typeface="Noto Sans Symbols"/>
              <a:buNone/>
            </a:pPr>
            <a:r>
              <a:rPr lang="de-DE" sz="2400" b="0" kern="0" dirty="0" smtClean="0">
                <a:latin typeface="Trebuchet MS"/>
                <a:ea typeface="Trebuchet MS"/>
                <a:cs typeface="Trebuchet MS"/>
                <a:sym typeface="Trebuchet MS"/>
              </a:rPr>
              <a:t>Einrichtung des </a:t>
            </a:r>
            <a:r>
              <a:rPr lang="de-DE" sz="2400" b="0" kern="0" dirty="0">
                <a:ea typeface="Trebuchet MS"/>
                <a:cs typeface="Trebuchet MS"/>
                <a:sym typeface="Trebuchet MS"/>
              </a:rPr>
              <a:t>GO FAIR </a:t>
            </a:r>
            <a:r>
              <a:rPr lang="de-DE" sz="2400" b="0" kern="0" dirty="0" smtClean="0">
                <a:ea typeface="Trebuchet MS"/>
                <a:cs typeface="Trebuchet MS"/>
                <a:sym typeface="Trebuchet MS"/>
              </a:rPr>
              <a:t>Internationalen Unterstützungs- </a:t>
            </a:r>
            <a:r>
              <a:rPr lang="de-DE" sz="2400" b="0" kern="0" dirty="0" smtClean="0">
                <a:latin typeface="Trebuchet MS"/>
                <a:ea typeface="Trebuchet MS"/>
                <a:cs typeface="Trebuchet MS"/>
                <a:sym typeface="Trebuchet MS"/>
              </a:rPr>
              <a:t>und Koordinierungsbüros (GFISCO)  </a:t>
            </a:r>
            <a:endParaRPr lang="de-DE" sz="2400" b="0" kern="0" dirty="0">
              <a:latin typeface="Trebuchet MS"/>
              <a:ea typeface="Trebuchet MS"/>
              <a:cs typeface="Trebuchet MS"/>
              <a:sym typeface="Trebuchet MS"/>
            </a:endParaRPr>
          </a:p>
        </p:txBody>
      </p:sp>
      <p:sp>
        <p:nvSpPr>
          <p:cNvPr id="11" name="Google Shape;892;p91"/>
          <p:cNvSpPr txBox="1"/>
          <p:nvPr/>
        </p:nvSpPr>
        <p:spPr>
          <a:xfrm>
            <a:off x="457200" y="1066805"/>
            <a:ext cx="6019800" cy="44957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5"/>
              </a:buClr>
              <a:buSzPts val="1500"/>
              <a:buFont typeface="Noto Sans Symbols"/>
              <a:buNone/>
            </a:pPr>
            <a:endParaRPr sz="2200" b="0" i="0" u="none" strike="noStrike" cap="none" dirty="0">
              <a:latin typeface="Trebuchet MS"/>
              <a:ea typeface="Trebuchet MS"/>
              <a:cs typeface="Trebuchet MS"/>
              <a:sym typeface="Trebuchet MS"/>
            </a:endParaRPr>
          </a:p>
        </p:txBody>
      </p:sp>
      <p:grpSp>
        <p:nvGrpSpPr>
          <p:cNvPr id="12" name="Google Shape;893;p91"/>
          <p:cNvGrpSpPr/>
          <p:nvPr/>
        </p:nvGrpSpPr>
        <p:grpSpPr>
          <a:xfrm>
            <a:off x="762000" y="1414258"/>
            <a:ext cx="8000998" cy="4376942"/>
            <a:chOff x="1272294" y="1003301"/>
            <a:chExt cx="9471901" cy="5181600"/>
          </a:xfrm>
        </p:grpSpPr>
        <p:pic>
          <p:nvPicPr>
            <p:cNvPr id="16" name="Google Shape;894;p91" descr="Europa Länder Karte Blau Europa Europa Eu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257799" y="1003301"/>
              <a:ext cx="5486396" cy="5181600"/>
            </a:xfrm>
            <a:prstGeom prst="rect">
              <a:avLst/>
            </a:prstGeom>
            <a:noFill/>
            <a:ln>
              <a:noFill/>
            </a:ln>
          </p:spPr>
        </p:pic>
        <p:pic>
          <p:nvPicPr>
            <p:cNvPr id="17" name="Google Shape;895;p91" descr="Ministerie van OCW"/>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1272294" y="3383627"/>
              <a:ext cx="2556048" cy="1116124"/>
            </a:xfrm>
            <a:prstGeom prst="rect">
              <a:avLst/>
            </a:prstGeom>
            <a:noFill/>
            <a:ln>
              <a:noFill/>
            </a:ln>
          </p:spPr>
        </p:pic>
        <p:pic>
          <p:nvPicPr>
            <p:cNvPr id="18" name="Google Shape;896;p91"/>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1272294" y="4724400"/>
              <a:ext cx="2667000" cy="700240"/>
            </a:xfrm>
            <a:prstGeom prst="rect">
              <a:avLst/>
            </a:prstGeom>
            <a:noFill/>
            <a:ln>
              <a:noFill/>
            </a:ln>
          </p:spPr>
        </p:pic>
        <p:pic>
          <p:nvPicPr>
            <p:cNvPr id="19" name="Google Shape;897;p91" descr="Pfeil Links Richtung Gebogen Symbol Icon Z"/>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243190">
              <a:off x="4056156" y="2686524"/>
              <a:ext cx="4249756" cy="721744"/>
            </a:xfrm>
            <a:prstGeom prst="rect">
              <a:avLst/>
            </a:prstGeom>
            <a:noFill/>
            <a:ln>
              <a:noFill/>
            </a:ln>
          </p:spPr>
        </p:pic>
        <p:pic>
          <p:nvPicPr>
            <p:cNvPr id="20" name="Google Shape;898;p91" descr="Pfeil Links Richtung Gebogen Symbol Icon Z"/>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638291">
              <a:off x="3801597" y="3217226"/>
              <a:ext cx="3943228" cy="797030"/>
            </a:xfrm>
            <a:prstGeom prst="rect">
              <a:avLst/>
            </a:prstGeom>
            <a:noFill/>
            <a:ln>
              <a:noFill/>
            </a:ln>
          </p:spPr>
        </p:pic>
        <p:pic>
          <p:nvPicPr>
            <p:cNvPr id="21" name="Google Shape;899;p91" descr="Pfeil Links Richtung Gebogen Symbol Icon Z"/>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1658523">
              <a:off x="4103721" y="4144135"/>
              <a:ext cx="3133017" cy="832277"/>
            </a:xfrm>
            <a:prstGeom prst="rect">
              <a:avLst/>
            </a:prstGeom>
            <a:noFill/>
            <a:ln>
              <a:noFill/>
            </a:ln>
          </p:spPr>
        </p:pic>
        <p:pic>
          <p:nvPicPr>
            <p:cNvPr id="22" name="Google Shape;900;p91" descr="Bildergebnis für bmbf logo"/>
            <p:cNvPicPr preferRelativeResize="0"/>
            <p:nvPr/>
          </p:nvPicPr>
          <p:blipFill rotWithShape="1">
            <a:blip r:embed="rId7" cstate="print">
              <a:alphaModFix/>
              <a:extLst>
                <a:ext uri="{28A0092B-C50C-407E-A947-70E740481C1C}">
                  <a14:useLocalDpi xmlns:a14="http://schemas.microsoft.com/office/drawing/2010/main" val="0"/>
                </a:ext>
              </a:extLst>
            </a:blip>
            <a:srcRect/>
            <a:stretch/>
          </p:blipFill>
          <p:spPr>
            <a:xfrm>
              <a:off x="1272294" y="2426057"/>
              <a:ext cx="1333500" cy="712815"/>
            </a:xfrm>
            <a:prstGeom prst="rect">
              <a:avLst/>
            </a:prstGeom>
            <a:noFill/>
            <a:ln>
              <a:noFill/>
            </a:ln>
          </p:spPr>
        </p:pic>
      </p:grpSp>
      <p:sp>
        <p:nvSpPr>
          <p:cNvPr id="23" name="Google Shape;902;p91"/>
          <p:cNvSpPr txBox="1"/>
          <p:nvPr/>
        </p:nvSpPr>
        <p:spPr>
          <a:xfrm>
            <a:off x="9220198" y="2119841"/>
            <a:ext cx="3276602" cy="40523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5"/>
              </a:buClr>
              <a:buSzPts val="1500"/>
              <a:buFont typeface="Noto Sans Symbols"/>
              <a:buNone/>
            </a:pPr>
            <a:r>
              <a:rPr lang="en-US" sz="2200" b="0" i="0" u="none" strike="noStrike" cap="none" dirty="0">
                <a:latin typeface="Trebuchet MS"/>
                <a:ea typeface="Trebuchet MS"/>
                <a:cs typeface="Trebuchet MS"/>
                <a:sym typeface="Trebuchet MS"/>
              </a:rPr>
              <a:t>In </a:t>
            </a:r>
            <a:r>
              <a:rPr lang="en-US" sz="2200" b="0" i="0" u="none" strike="noStrike" cap="none" dirty="0" err="1" smtClean="0">
                <a:latin typeface="Trebuchet MS"/>
                <a:ea typeface="Trebuchet MS"/>
                <a:cs typeface="Trebuchet MS"/>
                <a:sym typeface="Trebuchet MS"/>
              </a:rPr>
              <a:t>Kooperation</a:t>
            </a:r>
            <a:r>
              <a:rPr lang="en-US" sz="2200" b="0" i="0" u="none" strike="noStrike" cap="none" dirty="0" smtClean="0">
                <a:latin typeface="Trebuchet MS"/>
                <a:ea typeface="Trebuchet MS"/>
                <a:cs typeface="Trebuchet MS"/>
                <a:sym typeface="Trebuchet MS"/>
              </a:rPr>
              <a:t> </a:t>
            </a:r>
            <a:r>
              <a:rPr lang="en-US" sz="2200" b="0" i="0" u="none" strike="noStrike" cap="none" dirty="0" err="1" smtClean="0">
                <a:latin typeface="Trebuchet MS"/>
                <a:ea typeface="Trebuchet MS"/>
                <a:cs typeface="Trebuchet MS"/>
                <a:sym typeface="Trebuchet MS"/>
              </a:rPr>
              <a:t>mit</a:t>
            </a:r>
            <a:r>
              <a:rPr lang="en-US" sz="2200" b="0" i="0" u="none" strike="noStrike" cap="none" dirty="0" smtClean="0">
                <a:latin typeface="Trebuchet MS"/>
                <a:ea typeface="Trebuchet MS"/>
                <a:cs typeface="Trebuchet MS"/>
                <a:sym typeface="Trebuchet MS"/>
              </a:rPr>
              <a:t> </a:t>
            </a:r>
            <a:r>
              <a:rPr lang="en-US" sz="2200" b="1" i="0" u="none" strike="noStrike" cap="none" dirty="0" err="1" smtClean="0">
                <a:latin typeface="Trebuchet MS"/>
                <a:ea typeface="Trebuchet MS"/>
                <a:cs typeface="Trebuchet MS"/>
                <a:sym typeface="Trebuchet MS"/>
              </a:rPr>
              <a:t>nationalen</a:t>
            </a:r>
            <a:r>
              <a:rPr lang="en-US" sz="2200" b="1" i="0" u="none" strike="noStrike" cap="none" dirty="0" smtClean="0">
                <a:latin typeface="Trebuchet MS"/>
                <a:ea typeface="Trebuchet MS"/>
                <a:cs typeface="Trebuchet MS"/>
                <a:sym typeface="Trebuchet MS"/>
              </a:rPr>
              <a:t> und </a:t>
            </a:r>
            <a:r>
              <a:rPr lang="en-US" sz="2200" b="1" i="0" u="none" strike="noStrike" cap="none" dirty="0" err="1" smtClean="0">
                <a:latin typeface="Trebuchet MS"/>
                <a:ea typeface="Trebuchet MS"/>
                <a:cs typeface="Trebuchet MS"/>
                <a:sym typeface="Trebuchet MS"/>
              </a:rPr>
              <a:t>regionalen</a:t>
            </a:r>
            <a:r>
              <a:rPr lang="en-US" sz="2200" b="1" i="0" u="none" strike="noStrike" cap="none" dirty="0" smtClean="0">
                <a:latin typeface="Trebuchet MS"/>
                <a:ea typeface="Trebuchet MS"/>
                <a:cs typeface="Trebuchet MS"/>
                <a:sym typeface="Trebuchet MS"/>
              </a:rPr>
              <a:t> GO </a:t>
            </a:r>
            <a:r>
              <a:rPr lang="en-US" sz="2200" b="1" i="0" u="none" strike="noStrike" cap="none" dirty="0">
                <a:latin typeface="Trebuchet MS"/>
                <a:ea typeface="Trebuchet MS"/>
                <a:cs typeface="Trebuchet MS"/>
                <a:sym typeface="Trebuchet MS"/>
              </a:rPr>
              <a:t>FAIR </a:t>
            </a:r>
            <a:r>
              <a:rPr lang="en-US" sz="2200" b="1" i="0" u="none" strike="noStrike" cap="none" dirty="0" err="1" smtClean="0">
                <a:latin typeface="Trebuchet MS"/>
                <a:ea typeface="Trebuchet MS"/>
                <a:cs typeface="Trebuchet MS"/>
                <a:sym typeface="Trebuchet MS"/>
              </a:rPr>
              <a:t>Büros</a:t>
            </a:r>
            <a:endParaRPr sz="2200" b="1" i="0" u="none" strike="noStrike" cap="none" dirty="0">
              <a:latin typeface="Trebuchet MS"/>
              <a:ea typeface="Trebuchet MS"/>
              <a:cs typeface="Trebuchet MS"/>
              <a:sym typeface="Trebuchet MS"/>
            </a:endParaRPr>
          </a:p>
        </p:txBody>
      </p:sp>
      <p:pic>
        <p:nvPicPr>
          <p:cNvPr id="24" name="Google Shape;903;p91" descr="Pfeil Links Richtung Gebogen Symbol Icon Z"/>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9993719">
            <a:off x="7263468" y="4976514"/>
            <a:ext cx="2497395" cy="504789"/>
          </a:xfrm>
          <a:prstGeom prst="rect">
            <a:avLst/>
          </a:prstGeom>
          <a:noFill/>
          <a:ln>
            <a:noFill/>
          </a:ln>
        </p:spPr>
      </p:pic>
      <p:pic>
        <p:nvPicPr>
          <p:cNvPr id="25" name="Google Shape;904;p91" descr="Pfeil Links Richtung Gebogen Symbol Icon Z"/>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9993719">
            <a:off x="6904702" y="4417108"/>
            <a:ext cx="2497395" cy="504789"/>
          </a:xfrm>
          <a:prstGeom prst="rect">
            <a:avLst/>
          </a:prstGeom>
          <a:noFill/>
          <a:ln>
            <a:noFill/>
          </a:ln>
        </p:spPr>
      </p:pic>
      <p:pic>
        <p:nvPicPr>
          <p:cNvPr id="26" name="Google Shape;905;p91" descr="Pfeil Links Richtung Gebogen Symbol Icon Z"/>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9993719">
            <a:off x="8177868" y="4041452"/>
            <a:ext cx="2497395" cy="504789"/>
          </a:xfrm>
          <a:prstGeom prst="rect">
            <a:avLst/>
          </a:prstGeom>
          <a:noFill/>
          <a:ln>
            <a:noFill/>
          </a:ln>
        </p:spPr>
      </p:pic>
      <p:pic>
        <p:nvPicPr>
          <p:cNvPr id="27" name="Google Shape;906;p91" descr="Pfeil Links Richtung Gebogen Symbol Icon Z"/>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9993719">
            <a:off x="6806268" y="2912974"/>
            <a:ext cx="2497395" cy="504789"/>
          </a:xfrm>
          <a:prstGeom prst="rect">
            <a:avLst/>
          </a:prstGeom>
          <a:noFill/>
          <a:ln>
            <a:noFill/>
          </a:ln>
        </p:spPr>
      </p:pic>
    </p:spTree>
    <p:extLst>
      <p:ext uri="{BB962C8B-B14F-4D97-AF65-F5344CB8AC3E}">
        <p14:creationId xmlns:p14="http://schemas.microsoft.com/office/powerpoint/2010/main" val="164511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p:tgtEl>
                                          <p:spTgt spid="27"/>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p:tgtEl>
                                          <p:spTgt spid="26"/>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p:tgtEl>
                                          <p:spTgt spid="25"/>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p:cNvSpPr>
          <p:nvPr/>
        </p:nvSpPr>
        <p:spPr>
          <a:xfrm>
            <a:off x="540000" y="228601"/>
            <a:ext cx="8064000" cy="430887"/>
          </a:xfrm>
          <a:prstGeom prst="rect">
            <a:avLst/>
          </a:prstGeom>
          <a:noFill/>
          <a:ln>
            <a:noFill/>
          </a:ln>
        </p:spPr>
        <p:txBody>
          <a:bodyPr spcFirstLastPara="1" wrap="square" lIns="0" tIns="0" rIns="0" bIns="0" anchor="b" anchorCtr="0">
            <a:no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pPr>
              <a:spcBef>
                <a:spcPts val="0"/>
              </a:spcBef>
              <a:spcAft>
                <a:spcPts val="0"/>
              </a:spcAft>
            </a:pPr>
            <a:r>
              <a:rPr lang="de-DE" kern="0" dirty="0">
                <a:sym typeface="Trebuchet MS"/>
              </a:rPr>
              <a:t>Beitrag von GO FAIR zur EOSC</a:t>
            </a:r>
          </a:p>
        </p:txBody>
      </p:sp>
      <p:sp>
        <p:nvSpPr>
          <p:cNvPr id="5" name="Google Shape;60;p11"/>
          <p:cNvSpPr txBox="1">
            <a:spLocks/>
          </p:cNvSpPr>
          <p:nvPr/>
        </p:nvSpPr>
        <p:spPr>
          <a:xfrm>
            <a:off x="685800" y="1143001"/>
            <a:ext cx="10813800" cy="4495799"/>
          </a:xfrm>
          <a:prstGeom prst="rect">
            <a:avLst/>
          </a:prstGeom>
          <a:noFill/>
          <a:ln>
            <a:noFill/>
          </a:ln>
        </p:spPr>
        <p:txBody>
          <a:bodyPr spcFirstLastPara="1" wrap="square" lIns="0" tIns="0" rIns="0" bIns="0" anchor="t" anchorCtr="0">
            <a:noAutofit/>
          </a:bodyPr>
          <a:lstStyle>
            <a:lvl1pPr marL="342882" indent="-342882" algn="l" rtl="0" eaLnBrk="1" fontAlgn="base" hangingPunct="1">
              <a:spcBef>
                <a:spcPct val="20000"/>
              </a:spcBef>
              <a:spcAft>
                <a:spcPct val="0"/>
              </a:spcAft>
              <a:buClr>
                <a:schemeClr val="accent5"/>
              </a:buClr>
              <a:buSzPct val="75000"/>
              <a:buFont typeface="Wingdings" pitchFamily="2" charset="2"/>
              <a:buChar char="n"/>
              <a:defRPr sz="2000" b="1">
                <a:solidFill>
                  <a:schemeClr val="accent5"/>
                </a:solidFill>
                <a:latin typeface="+mj-lt"/>
                <a:ea typeface="+mn-ea"/>
                <a:cs typeface="+mn-cs"/>
              </a:defRPr>
            </a:lvl1pPr>
            <a:lvl2pPr marL="742913" indent="-285737" algn="l" rtl="0" eaLnBrk="1" fontAlgn="base" hangingPunct="1">
              <a:spcBef>
                <a:spcPct val="20000"/>
              </a:spcBef>
              <a:spcAft>
                <a:spcPct val="0"/>
              </a:spcAft>
              <a:buClr>
                <a:schemeClr val="accent5"/>
              </a:buClr>
              <a:buSzPct val="70000"/>
              <a:buFont typeface="Wingdings" pitchFamily="2" charset="2"/>
              <a:buChar char="n"/>
              <a:defRPr sz="1800" b="0">
                <a:solidFill>
                  <a:schemeClr val="accent5"/>
                </a:solidFill>
                <a:latin typeface="+mj-lt"/>
              </a:defRPr>
            </a:lvl2pPr>
            <a:lvl3pPr marL="1142942" indent="-228589" algn="l" rtl="0" eaLnBrk="1" fontAlgn="base" hangingPunct="1">
              <a:spcBef>
                <a:spcPct val="20000"/>
              </a:spcBef>
              <a:spcAft>
                <a:spcPct val="0"/>
              </a:spcAft>
              <a:buClr>
                <a:schemeClr val="accent5"/>
              </a:buClr>
              <a:buFont typeface="Wingdings" pitchFamily="2" charset="2"/>
              <a:buChar char="§"/>
              <a:defRPr b="0">
                <a:solidFill>
                  <a:schemeClr val="accent5"/>
                </a:solidFill>
                <a:latin typeface="+mj-lt"/>
              </a:defRPr>
            </a:lvl3pPr>
            <a:lvl4pPr marL="1600120" indent="-228589" algn="l" rtl="0" eaLnBrk="1" fontAlgn="base" hangingPunct="1">
              <a:spcBef>
                <a:spcPct val="20000"/>
              </a:spcBef>
              <a:spcAft>
                <a:spcPct val="0"/>
              </a:spcAft>
              <a:buClr>
                <a:schemeClr val="accent5"/>
              </a:buClr>
              <a:buChar char="•"/>
              <a:defRPr>
                <a:solidFill>
                  <a:schemeClr val="accent5"/>
                </a:solidFill>
                <a:latin typeface="+mj-lt"/>
              </a:defRPr>
            </a:lvl4pPr>
            <a:lvl5pPr marL="2057298" indent="-228589" algn="l" rtl="0" eaLnBrk="1" fontAlgn="base" hangingPunct="1">
              <a:spcBef>
                <a:spcPct val="20000"/>
              </a:spcBef>
              <a:spcAft>
                <a:spcPct val="0"/>
              </a:spcAft>
              <a:buClr>
                <a:schemeClr val="accent5"/>
              </a:buClr>
              <a:buSzPct val="85000"/>
              <a:buChar char="•"/>
              <a:defRPr>
                <a:solidFill>
                  <a:schemeClr val="accent5"/>
                </a:solidFill>
                <a:latin typeface="+mj-lt"/>
              </a:defRPr>
            </a:lvl5pPr>
            <a:lvl6pPr marL="2514474" indent="-228589" algn="l" rtl="0" eaLnBrk="1" fontAlgn="base" hangingPunct="1">
              <a:spcBef>
                <a:spcPct val="20000"/>
              </a:spcBef>
              <a:spcAft>
                <a:spcPct val="0"/>
              </a:spcAft>
              <a:buClr>
                <a:schemeClr val="tx1"/>
              </a:buClr>
              <a:buSzPct val="85000"/>
              <a:buChar char="•"/>
              <a:defRPr>
                <a:solidFill>
                  <a:schemeClr val="tx1"/>
                </a:solidFill>
                <a:latin typeface="+mn-lt"/>
              </a:defRPr>
            </a:lvl6pPr>
            <a:lvl7pPr marL="2971652" indent="-228589" algn="l" rtl="0" eaLnBrk="1" fontAlgn="base" hangingPunct="1">
              <a:spcBef>
                <a:spcPct val="20000"/>
              </a:spcBef>
              <a:spcAft>
                <a:spcPct val="0"/>
              </a:spcAft>
              <a:buClr>
                <a:schemeClr val="tx1"/>
              </a:buClr>
              <a:buSzPct val="85000"/>
              <a:buChar char="•"/>
              <a:defRPr>
                <a:solidFill>
                  <a:schemeClr val="tx1"/>
                </a:solidFill>
                <a:latin typeface="+mn-lt"/>
              </a:defRPr>
            </a:lvl7pPr>
            <a:lvl8pPr marL="3428829" indent="-228589" algn="l" rtl="0" eaLnBrk="1" fontAlgn="base" hangingPunct="1">
              <a:spcBef>
                <a:spcPct val="20000"/>
              </a:spcBef>
              <a:spcAft>
                <a:spcPct val="0"/>
              </a:spcAft>
              <a:buClr>
                <a:schemeClr val="tx1"/>
              </a:buClr>
              <a:buSzPct val="85000"/>
              <a:buChar char="•"/>
              <a:defRPr>
                <a:solidFill>
                  <a:schemeClr val="tx1"/>
                </a:solidFill>
                <a:latin typeface="+mn-lt"/>
              </a:defRPr>
            </a:lvl8pPr>
            <a:lvl9pPr marL="3886006" indent="-228589"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342900" indent="-342900">
              <a:spcBef>
                <a:spcPts val="0"/>
              </a:spcBef>
              <a:spcAft>
                <a:spcPts val="1000"/>
              </a:spcAft>
            </a:pPr>
            <a:r>
              <a:rPr lang="de-DE" sz="2400" b="0" kern="0" dirty="0" smtClean="0">
                <a:solidFill>
                  <a:schemeClr val="tx1"/>
                </a:solidFill>
              </a:rPr>
              <a:t>Ein </a:t>
            </a:r>
            <a:r>
              <a:rPr lang="de-DE" sz="2400" kern="0" dirty="0" smtClean="0">
                <a:solidFill>
                  <a:schemeClr val="tx1"/>
                </a:solidFill>
              </a:rPr>
              <a:t>Wegbereiter</a:t>
            </a:r>
            <a:r>
              <a:rPr lang="de-DE" sz="2400" b="0" kern="0" dirty="0" smtClean="0">
                <a:solidFill>
                  <a:schemeClr val="tx1"/>
                </a:solidFill>
              </a:rPr>
              <a:t> für die European Open Science Cloud (</a:t>
            </a:r>
            <a:r>
              <a:rPr lang="de-DE" sz="2400" kern="0" dirty="0" smtClean="0">
                <a:solidFill>
                  <a:schemeClr val="tx1"/>
                </a:solidFill>
              </a:rPr>
              <a:t>EOSC</a:t>
            </a:r>
            <a:r>
              <a:rPr lang="de-DE" sz="2400" b="0" kern="0" dirty="0" smtClean="0">
                <a:solidFill>
                  <a:schemeClr val="tx1"/>
                </a:solidFill>
              </a:rPr>
              <a:t>) als Bestandteil eines Internet </a:t>
            </a:r>
            <a:r>
              <a:rPr lang="de-DE" sz="2400" b="0" kern="0" dirty="0" err="1" smtClean="0">
                <a:solidFill>
                  <a:schemeClr val="tx1"/>
                </a:solidFill>
              </a:rPr>
              <a:t>of</a:t>
            </a:r>
            <a:r>
              <a:rPr lang="de-DE" sz="2400" b="0" kern="0" dirty="0" smtClean="0">
                <a:solidFill>
                  <a:schemeClr val="tx1"/>
                </a:solidFill>
              </a:rPr>
              <a:t> FAIR Data &amp; Services (</a:t>
            </a:r>
            <a:r>
              <a:rPr lang="de-DE" sz="2400" kern="0" dirty="0" smtClean="0">
                <a:solidFill>
                  <a:schemeClr val="tx1"/>
                </a:solidFill>
              </a:rPr>
              <a:t>IFDS</a:t>
            </a:r>
            <a:r>
              <a:rPr lang="de-DE" sz="2400" b="0" kern="0" dirty="0" smtClean="0">
                <a:solidFill>
                  <a:schemeClr val="tx1"/>
                </a:solidFill>
              </a:rPr>
              <a:t>)</a:t>
            </a:r>
            <a:endParaRPr lang="de-DE" sz="2400" kern="0" dirty="0" smtClean="0">
              <a:solidFill>
                <a:schemeClr val="tx1"/>
              </a:solidFill>
            </a:endParaRPr>
          </a:p>
          <a:p>
            <a:pPr marL="342900" indent="-342900">
              <a:spcBef>
                <a:spcPts val="0"/>
              </a:spcBef>
              <a:spcAft>
                <a:spcPts val="1000"/>
              </a:spcAft>
            </a:pPr>
            <a:r>
              <a:rPr lang="de-DE" sz="2400" b="0" kern="0" dirty="0" smtClean="0">
                <a:solidFill>
                  <a:schemeClr val="tx1"/>
                </a:solidFill>
              </a:rPr>
              <a:t>Aufbau eines </a:t>
            </a:r>
            <a:r>
              <a:rPr lang="de-DE" sz="2400" kern="0" dirty="0" smtClean="0">
                <a:solidFill>
                  <a:schemeClr val="tx1"/>
                </a:solidFill>
              </a:rPr>
              <a:t>internationalen Netzwerkes </a:t>
            </a:r>
            <a:r>
              <a:rPr lang="de-DE" sz="2400" b="0" kern="0" dirty="0" smtClean="0">
                <a:solidFill>
                  <a:schemeClr val="tx1"/>
                </a:solidFill>
              </a:rPr>
              <a:t>aus wissenschaftlichen </a:t>
            </a:r>
            <a:r>
              <a:rPr lang="de-DE" sz="2400" b="0" kern="0" dirty="0" err="1" smtClean="0">
                <a:solidFill>
                  <a:schemeClr val="tx1"/>
                </a:solidFill>
              </a:rPr>
              <a:t>Fachcommunities</a:t>
            </a:r>
            <a:r>
              <a:rPr lang="de-DE" sz="2400" b="0" kern="0" dirty="0" smtClean="0">
                <a:solidFill>
                  <a:schemeClr val="tx1"/>
                </a:solidFill>
              </a:rPr>
              <a:t> und Forschungsinfrastrukturen</a:t>
            </a:r>
          </a:p>
          <a:p>
            <a:pPr marL="342900" indent="-342900">
              <a:spcBef>
                <a:spcPts val="0"/>
              </a:spcBef>
              <a:spcAft>
                <a:spcPts val="1000"/>
              </a:spcAft>
            </a:pPr>
            <a:r>
              <a:rPr lang="de-DE" sz="2400" b="0" kern="0" dirty="0" smtClean="0">
                <a:solidFill>
                  <a:schemeClr val="tx1"/>
                </a:solidFill>
              </a:rPr>
              <a:t>Einbindung aller Forschungsbereiche und Mitgliedsstaaten: </a:t>
            </a:r>
            <a:br>
              <a:rPr lang="de-DE" sz="2400" b="0" kern="0" dirty="0" smtClean="0">
                <a:solidFill>
                  <a:schemeClr val="tx1"/>
                </a:solidFill>
              </a:rPr>
            </a:br>
            <a:r>
              <a:rPr lang="de-DE" sz="2400" kern="0" dirty="0" err="1" smtClean="0">
                <a:solidFill>
                  <a:schemeClr val="tx1"/>
                </a:solidFill>
              </a:rPr>
              <a:t>bottom</a:t>
            </a:r>
            <a:r>
              <a:rPr lang="de-DE" sz="2400" kern="0" dirty="0" smtClean="0">
                <a:solidFill>
                  <a:schemeClr val="tx1"/>
                </a:solidFill>
              </a:rPr>
              <a:t> </a:t>
            </a:r>
            <a:r>
              <a:rPr lang="de-DE" sz="2400" kern="0" dirty="0" err="1" smtClean="0">
                <a:solidFill>
                  <a:schemeClr val="tx1"/>
                </a:solidFill>
              </a:rPr>
              <a:t>up</a:t>
            </a:r>
            <a:r>
              <a:rPr lang="de-DE" sz="2400" kern="0" dirty="0" smtClean="0">
                <a:solidFill>
                  <a:schemeClr val="tx1"/>
                </a:solidFill>
              </a:rPr>
              <a:t>, open </a:t>
            </a:r>
            <a:r>
              <a:rPr lang="de-DE" sz="2400" kern="0" dirty="0" err="1" smtClean="0">
                <a:solidFill>
                  <a:schemeClr val="tx1"/>
                </a:solidFill>
              </a:rPr>
              <a:t>to</a:t>
            </a:r>
            <a:r>
              <a:rPr lang="de-DE" sz="2400" kern="0" dirty="0" smtClean="0">
                <a:solidFill>
                  <a:schemeClr val="tx1"/>
                </a:solidFill>
              </a:rPr>
              <a:t> all, </a:t>
            </a:r>
            <a:r>
              <a:rPr lang="de-DE" sz="2400" kern="0" dirty="0" err="1" smtClean="0">
                <a:solidFill>
                  <a:schemeClr val="tx1"/>
                </a:solidFill>
              </a:rPr>
              <a:t>cross</a:t>
            </a:r>
            <a:r>
              <a:rPr lang="de-DE" sz="2400" kern="0" dirty="0" smtClean="0">
                <a:solidFill>
                  <a:schemeClr val="tx1"/>
                </a:solidFill>
              </a:rPr>
              <a:t> </a:t>
            </a:r>
            <a:r>
              <a:rPr lang="de-DE" sz="2400" kern="0" dirty="0" err="1" smtClean="0">
                <a:solidFill>
                  <a:schemeClr val="tx1"/>
                </a:solidFill>
              </a:rPr>
              <a:t>border</a:t>
            </a:r>
            <a:r>
              <a:rPr lang="de-DE" sz="2400" kern="0" dirty="0" smtClean="0">
                <a:solidFill>
                  <a:schemeClr val="tx1"/>
                </a:solidFill>
              </a:rPr>
              <a:t>, </a:t>
            </a:r>
            <a:r>
              <a:rPr lang="de-DE" sz="2400" kern="0" dirty="0" err="1" smtClean="0">
                <a:solidFill>
                  <a:schemeClr val="tx1"/>
                </a:solidFill>
              </a:rPr>
              <a:t>cross</a:t>
            </a:r>
            <a:r>
              <a:rPr lang="de-DE" sz="2400" kern="0" dirty="0" smtClean="0">
                <a:solidFill>
                  <a:schemeClr val="tx1"/>
                </a:solidFill>
              </a:rPr>
              <a:t> </a:t>
            </a:r>
            <a:r>
              <a:rPr lang="de-DE" sz="2400" kern="0" dirty="0" err="1" smtClean="0">
                <a:solidFill>
                  <a:schemeClr val="tx1"/>
                </a:solidFill>
              </a:rPr>
              <a:t>discipline</a:t>
            </a:r>
            <a:endParaRPr lang="de-DE" sz="2400" kern="0" dirty="0" smtClean="0">
              <a:solidFill>
                <a:schemeClr val="tx1"/>
              </a:solidFill>
            </a:endParaRPr>
          </a:p>
          <a:p>
            <a:pPr marL="342900" indent="-342900">
              <a:spcBef>
                <a:spcPts val="0"/>
              </a:spcBef>
              <a:spcAft>
                <a:spcPts val="1000"/>
              </a:spcAft>
            </a:pPr>
            <a:r>
              <a:rPr lang="de-DE" sz="2400" b="0" kern="0" dirty="0" smtClean="0">
                <a:solidFill>
                  <a:schemeClr val="tx1"/>
                </a:solidFill>
              </a:rPr>
              <a:t>Akzeptanz </a:t>
            </a:r>
            <a:r>
              <a:rPr lang="de-DE" sz="2400" b="0" kern="0" dirty="0">
                <a:solidFill>
                  <a:schemeClr val="tx1"/>
                </a:solidFill>
              </a:rPr>
              <a:t>und Umsetzung der </a:t>
            </a:r>
            <a:r>
              <a:rPr lang="de-DE" sz="2400" kern="0" dirty="0">
                <a:solidFill>
                  <a:schemeClr val="tx1"/>
                </a:solidFill>
              </a:rPr>
              <a:t>FAIR Prinzipien </a:t>
            </a:r>
            <a:r>
              <a:rPr lang="de-DE" sz="2400" kern="0" dirty="0" smtClean="0">
                <a:solidFill>
                  <a:schemeClr val="tx1"/>
                </a:solidFill>
              </a:rPr>
              <a:t/>
            </a:r>
            <a:br>
              <a:rPr lang="de-DE" sz="2400" kern="0" dirty="0" smtClean="0">
                <a:solidFill>
                  <a:schemeClr val="tx1"/>
                </a:solidFill>
              </a:rPr>
            </a:br>
            <a:r>
              <a:rPr lang="de-DE" sz="2400" b="0" kern="0" dirty="0" smtClean="0">
                <a:solidFill>
                  <a:schemeClr val="tx1"/>
                </a:solidFill>
              </a:rPr>
              <a:t>(</a:t>
            </a:r>
            <a:r>
              <a:rPr lang="de-DE" sz="2400" kern="0" dirty="0" err="1">
                <a:solidFill>
                  <a:schemeClr val="tx1"/>
                </a:solidFill>
              </a:rPr>
              <a:t>F</a:t>
            </a:r>
            <a:r>
              <a:rPr lang="de-DE" sz="2400" b="0" kern="0" dirty="0" err="1">
                <a:solidFill>
                  <a:schemeClr val="tx1"/>
                </a:solidFill>
              </a:rPr>
              <a:t>indable</a:t>
            </a:r>
            <a:r>
              <a:rPr lang="de-DE" sz="2400" b="0" kern="0" dirty="0">
                <a:solidFill>
                  <a:schemeClr val="tx1"/>
                </a:solidFill>
              </a:rPr>
              <a:t>, </a:t>
            </a:r>
            <a:r>
              <a:rPr lang="de-DE" sz="2400" kern="0" dirty="0" err="1" smtClean="0">
                <a:solidFill>
                  <a:schemeClr val="tx1"/>
                </a:solidFill>
              </a:rPr>
              <a:t>A</a:t>
            </a:r>
            <a:r>
              <a:rPr lang="de-DE" sz="2400" b="0" kern="0" dirty="0" err="1" smtClean="0">
                <a:solidFill>
                  <a:schemeClr val="tx1"/>
                </a:solidFill>
              </a:rPr>
              <a:t>ccessible</a:t>
            </a:r>
            <a:r>
              <a:rPr lang="de-DE" sz="2400" b="0" kern="0" dirty="0">
                <a:solidFill>
                  <a:schemeClr val="tx1"/>
                </a:solidFill>
              </a:rPr>
              <a:t>, </a:t>
            </a:r>
            <a:r>
              <a:rPr lang="de-DE" sz="2400" kern="0" dirty="0">
                <a:solidFill>
                  <a:schemeClr val="tx1"/>
                </a:solidFill>
              </a:rPr>
              <a:t>I</a:t>
            </a:r>
            <a:r>
              <a:rPr lang="de-DE" sz="2400" b="0" kern="0" dirty="0">
                <a:solidFill>
                  <a:schemeClr val="tx1"/>
                </a:solidFill>
              </a:rPr>
              <a:t>nteroperable, </a:t>
            </a:r>
            <a:r>
              <a:rPr lang="de-DE" sz="2400" kern="0" dirty="0" err="1">
                <a:solidFill>
                  <a:schemeClr val="tx1"/>
                </a:solidFill>
              </a:rPr>
              <a:t>R</a:t>
            </a:r>
            <a:r>
              <a:rPr lang="de-DE" sz="2400" b="0" kern="0" dirty="0" err="1">
                <a:solidFill>
                  <a:schemeClr val="tx1"/>
                </a:solidFill>
              </a:rPr>
              <a:t>eusable</a:t>
            </a:r>
            <a:r>
              <a:rPr lang="de-DE" sz="2400" b="0" kern="0" dirty="0">
                <a:solidFill>
                  <a:schemeClr val="tx1"/>
                </a:solidFill>
              </a:rPr>
              <a:t>) </a:t>
            </a:r>
            <a:endParaRPr lang="de-DE" sz="2400" b="0" kern="0" dirty="0" smtClean="0">
              <a:solidFill>
                <a:schemeClr val="tx1"/>
              </a:solidFill>
            </a:endParaRPr>
          </a:p>
          <a:p>
            <a:pPr marL="342900" indent="-342900">
              <a:spcBef>
                <a:spcPts val="0"/>
              </a:spcBef>
              <a:spcAft>
                <a:spcPts val="1000"/>
              </a:spcAft>
            </a:pPr>
            <a:r>
              <a:rPr lang="de-DE" sz="2400" b="0" kern="0" dirty="0" smtClean="0">
                <a:solidFill>
                  <a:schemeClr val="tx1"/>
                </a:solidFill>
              </a:rPr>
              <a:t>Umsetzung innerhalb von Implementierungsnetzwerken</a:t>
            </a:r>
          </a:p>
          <a:p>
            <a:pPr marL="342900" indent="-342900">
              <a:spcBef>
                <a:spcPts val="0"/>
              </a:spcBef>
              <a:spcAft>
                <a:spcPts val="1000"/>
              </a:spcAft>
            </a:pPr>
            <a:r>
              <a:rPr lang="de-DE" sz="2400" b="0" kern="0" dirty="0">
                <a:solidFill>
                  <a:schemeClr val="tx1"/>
                </a:solidFill>
              </a:rPr>
              <a:t>Politisches Gewicht durch Unterstützung aus den Bildungsministerien </a:t>
            </a:r>
          </a:p>
          <a:p>
            <a:pPr marL="0" indent="0">
              <a:spcBef>
                <a:spcPts val="0"/>
              </a:spcBef>
              <a:spcAft>
                <a:spcPts val="1000"/>
              </a:spcAft>
              <a:buNone/>
            </a:pPr>
            <a:endParaRPr lang="de-DE" sz="2400" b="0" kern="0" dirty="0" smtClean="0">
              <a:solidFill>
                <a:schemeClr val="tx1"/>
              </a:solidFill>
            </a:endParaRPr>
          </a:p>
          <a:p>
            <a:pPr marL="342900" indent="-342900">
              <a:spcBef>
                <a:spcPts val="0"/>
              </a:spcBef>
              <a:spcAft>
                <a:spcPts val="1000"/>
              </a:spcAft>
            </a:pPr>
            <a:endParaRPr lang="de-DE" sz="2400" b="0" kern="0" dirty="0">
              <a:solidFill>
                <a:schemeClr val="tx1"/>
              </a:solidFill>
            </a:endParaRPr>
          </a:p>
          <a:p>
            <a:pPr marL="342900" indent="-342900">
              <a:spcBef>
                <a:spcPts val="0"/>
              </a:spcBef>
              <a:spcAft>
                <a:spcPts val="1000"/>
              </a:spcAft>
            </a:pPr>
            <a:endParaRPr lang="de-DE" sz="2400" b="0" kern="0" dirty="0" smtClean="0">
              <a:solidFill>
                <a:schemeClr val="tx1"/>
              </a:solidFill>
            </a:endParaRPr>
          </a:p>
          <a:p>
            <a:pPr marL="133350" indent="0">
              <a:buFont typeface="Wingdings" pitchFamily="2" charset="2"/>
              <a:buNone/>
            </a:pPr>
            <a:endParaRPr lang="de-DE" sz="2400" kern="0" dirty="0" smtClean="0">
              <a:solidFill>
                <a:schemeClr val="tx1"/>
              </a:solidFill>
            </a:endParaRPr>
          </a:p>
          <a:p>
            <a:endParaRPr lang="de-DE" sz="2400" kern="0" dirty="0" smtClean="0">
              <a:solidFill>
                <a:schemeClr val="tx1"/>
              </a:solidFill>
            </a:endParaRPr>
          </a:p>
          <a:p>
            <a:pPr marL="342874" indent="-247624">
              <a:spcBef>
                <a:spcPts val="0"/>
              </a:spcBef>
              <a:spcAft>
                <a:spcPts val="0"/>
              </a:spcAft>
              <a:buSzPts val="1500"/>
              <a:buFont typeface="Noto Sans Symbols"/>
              <a:buNone/>
            </a:pPr>
            <a:endParaRPr lang="de-DE" sz="2400" kern="0" dirty="0" smtClean="0">
              <a:solidFill>
                <a:schemeClr val="tx1"/>
              </a:solidFill>
              <a:latin typeface="Trebuchet MS"/>
              <a:ea typeface="Trebuchet MS"/>
              <a:cs typeface="Trebuchet MS"/>
              <a:sym typeface="Trebuchet MS"/>
            </a:endParaRPr>
          </a:p>
          <a:p>
            <a:pPr marL="342874" indent="-247624">
              <a:spcBef>
                <a:spcPts val="0"/>
              </a:spcBef>
              <a:spcAft>
                <a:spcPts val="0"/>
              </a:spcAft>
              <a:buSzPts val="1500"/>
              <a:buFont typeface="Noto Sans Symbols"/>
              <a:buNone/>
            </a:pPr>
            <a:endParaRPr lang="de-DE" sz="2400" kern="0" dirty="0">
              <a:solidFill>
                <a:schemeClr val="tx1"/>
              </a:solidFill>
              <a:latin typeface="Trebuchet MS"/>
              <a:ea typeface="Trebuchet MS"/>
              <a:cs typeface="Trebuchet MS"/>
              <a:sym typeface="Trebuchet MS"/>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2514599"/>
            <a:ext cx="1885995" cy="2438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511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p:cNvSpPr>
          <p:nvPr/>
        </p:nvSpPr>
        <p:spPr>
          <a:xfrm>
            <a:off x="540000" y="228601"/>
            <a:ext cx="8064000" cy="430887"/>
          </a:xfrm>
          <a:prstGeom prst="rect">
            <a:avLst/>
          </a:prstGeom>
          <a:noFill/>
          <a:ln>
            <a:noFill/>
          </a:ln>
        </p:spPr>
        <p:txBody>
          <a:bodyPr spcFirstLastPara="1" wrap="square" lIns="0" tIns="0" rIns="0" bIns="0" anchor="b" anchorCtr="0">
            <a:no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pPr>
              <a:spcBef>
                <a:spcPts val="0"/>
              </a:spcBef>
              <a:spcAft>
                <a:spcPts val="0"/>
              </a:spcAft>
            </a:pPr>
            <a:r>
              <a:rPr lang="de-DE" kern="0" dirty="0">
                <a:sym typeface="Trebuchet MS"/>
              </a:rPr>
              <a:t>Beitrag von GO FAIR zur </a:t>
            </a:r>
            <a:r>
              <a:rPr lang="de-DE" kern="0" dirty="0" smtClean="0">
                <a:sym typeface="Trebuchet MS"/>
              </a:rPr>
              <a:t>NFDI</a:t>
            </a:r>
            <a:endParaRPr lang="de-DE" kern="0" dirty="0">
              <a:sym typeface="Trebuchet MS"/>
            </a:endParaRPr>
          </a:p>
        </p:txBody>
      </p:sp>
      <p:sp>
        <p:nvSpPr>
          <p:cNvPr id="5" name="Google Shape;60;p11"/>
          <p:cNvSpPr txBox="1">
            <a:spLocks/>
          </p:cNvSpPr>
          <p:nvPr/>
        </p:nvSpPr>
        <p:spPr>
          <a:xfrm>
            <a:off x="692400" y="1066801"/>
            <a:ext cx="10661400" cy="5095874"/>
          </a:xfrm>
          <a:prstGeom prst="rect">
            <a:avLst/>
          </a:prstGeom>
          <a:noFill/>
          <a:ln>
            <a:noFill/>
          </a:ln>
        </p:spPr>
        <p:txBody>
          <a:bodyPr spcFirstLastPara="1" wrap="square" lIns="0" tIns="0" rIns="0" bIns="0" anchor="t" anchorCtr="0">
            <a:noAutofit/>
          </a:bodyPr>
          <a:lstStyle>
            <a:lvl1pPr marL="342882" indent="-342882" algn="l" rtl="0" eaLnBrk="1" fontAlgn="base" hangingPunct="1">
              <a:spcBef>
                <a:spcPct val="20000"/>
              </a:spcBef>
              <a:spcAft>
                <a:spcPct val="0"/>
              </a:spcAft>
              <a:buClr>
                <a:schemeClr val="accent5"/>
              </a:buClr>
              <a:buSzPct val="75000"/>
              <a:buFont typeface="Wingdings" pitchFamily="2" charset="2"/>
              <a:buChar char="n"/>
              <a:defRPr sz="2000" b="1">
                <a:solidFill>
                  <a:schemeClr val="accent5"/>
                </a:solidFill>
                <a:latin typeface="+mj-lt"/>
                <a:ea typeface="+mn-ea"/>
                <a:cs typeface="+mn-cs"/>
              </a:defRPr>
            </a:lvl1pPr>
            <a:lvl2pPr marL="742913" indent="-285737" algn="l" rtl="0" eaLnBrk="1" fontAlgn="base" hangingPunct="1">
              <a:spcBef>
                <a:spcPct val="20000"/>
              </a:spcBef>
              <a:spcAft>
                <a:spcPct val="0"/>
              </a:spcAft>
              <a:buClr>
                <a:schemeClr val="accent5"/>
              </a:buClr>
              <a:buSzPct val="70000"/>
              <a:buFont typeface="Wingdings" pitchFamily="2" charset="2"/>
              <a:buChar char="n"/>
              <a:defRPr sz="1800" b="0">
                <a:solidFill>
                  <a:schemeClr val="accent5"/>
                </a:solidFill>
                <a:latin typeface="+mj-lt"/>
              </a:defRPr>
            </a:lvl2pPr>
            <a:lvl3pPr marL="1142942" indent="-228589" algn="l" rtl="0" eaLnBrk="1" fontAlgn="base" hangingPunct="1">
              <a:spcBef>
                <a:spcPct val="20000"/>
              </a:spcBef>
              <a:spcAft>
                <a:spcPct val="0"/>
              </a:spcAft>
              <a:buClr>
                <a:schemeClr val="accent5"/>
              </a:buClr>
              <a:buFont typeface="Wingdings" pitchFamily="2" charset="2"/>
              <a:buChar char="§"/>
              <a:defRPr b="0">
                <a:solidFill>
                  <a:schemeClr val="accent5"/>
                </a:solidFill>
                <a:latin typeface="+mj-lt"/>
              </a:defRPr>
            </a:lvl3pPr>
            <a:lvl4pPr marL="1600120" indent="-228589" algn="l" rtl="0" eaLnBrk="1" fontAlgn="base" hangingPunct="1">
              <a:spcBef>
                <a:spcPct val="20000"/>
              </a:spcBef>
              <a:spcAft>
                <a:spcPct val="0"/>
              </a:spcAft>
              <a:buClr>
                <a:schemeClr val="accent5"/>
              </a:buClr>
              <a:buChar char="•"/>
              <a:defRPr>
                <a:solidFill>
                  <a:schemeClr val="accent5"/>
                </a:solidFill>
                <a:latin typeface="+mj-lt"/>
              </a:defRPr>
            </a:lvl4pPr>
            <a:lvl5pPr marL="2057298" indent="-228589" algn="l" rtl="0" eaLnBrk="1" fontAlgn="base" hangingPunct="1">
              <a:spcBef>
                <a:spcPct val="20000"/>
              </a:spcBef>
              <a:spcAft>
                <a:spcPct val="0"/>
              </a:spcAft>
              <a:buClr>
                <a:schemeClr val="accent5"/>
              </a:buClr>
              <a:buSzPct val="85000"/>
              <a:buChar char="•"/>
              <a:defRPr>
                <a:solidFill>
                  <a:schemeClr val="accent5"/>
                </a:solidFill>
                <a:latin typeface="+mj-lt"/>
              </a:defRPr>
            </a:lvl5pPr>
            <a:lvl6pPr marL="2514474" indent="-228589" algn="l" rtl="0" eaLnBrk="1" fontAlgn="base" hangingPunct="1">
              <a:spcBef>
                <a:spcPct val="20000"/>
              </a:spcBef>
              <a:spcAft>
                <a:spcPct val="0"/>
              </a:spcAft>
              <a:buClr>
                <a:schemeClr val="tx1"/>
              </a:buClr>
              <a:buSzPct val="85000"/>
              <a:buChar char="•"/>
              <a:defRPr>
                <a:solidFill>
                  <a:schemeClr val="tx1"/>
                </a:solidFill>
                <a:latin typeface="+mn-lt"/>
              </a:defRPr>
            </a:lvl6pPr>
            <a:lvl7pPr marL="2971652" indent="-228589" algn="l" rtl="0" eaLnBrk="1" fontAlgn="base" hangingPunct="1">
              <a:spcBef>
                <a:spcPct val="20000"/>
              </a:spcBef>
              <a:spcAft>
                <a:spcPct val="0"/>
              </a:spcAft>
              <a:buClr>
                <a:schemeClr val="tx1"/>
              </a:buClr>
              <a:buSzPct val="85000"/>
              <a:buChar char="•"/>
              <a:defRPr>
                <a:solidFill>
                  <a:schemeClr val="tx1"/>
                </a:solidFill>
                <a:latin typeface="+mn-lt"/>
              </a:defRPr>
            </a:lvl7pPr>
            <a:lvl8pPr marL="3428829" indent="-228589" algn="l" rtl="0" eaLnBrk="1" fontAlgn="base" hangingPunct="1">
              <a:spcBef>
                <a:spcPct val="20000"/>
              </a:spcBef>
              <a:spcAft>
                <a:spcPct val="0"/>
              </a:spcAft>
              <a:buClr>
                <a:schemeClr val="tx1"/>
              </a:buClr>
              <a:buSzPct val="85000"/>
              <a:buChar char="•"/>
              <a:defRPr>
                <a:solidFill>
                  <a:schemeClr val="tx1"/>
                </a:solidFill>
                <a:latin typeface="+mn-lt"/>
              </a:defRPr>
            </a:lvl8pPr>
            <a:lvl9pPr marL="3886006" indent="-228589"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133350" indent="0">
              <a:buFont typeface="Wingdings" pitchFamily="2" charset="2"/>
              <a:buNone/>
            </a:pPr>
            <a:r>
              <a:rPr lang="de-DE" sz="2400" kern="0" dirty="0" smtClean="0">
                <a:solidFill>
                  <a:schemeClr val="tx1"/>
                </a:solidFill>
              </a:rPr>
              <a:t>Beitrag der Initiative zur Nationalen Forschungsdateninfrastruktur </a:t>
            </a:r>
            <a:br>
              <a:rPr lang="de-DE" sz="2400" kern="0" dirty="0" smtClean="0">
                <a:solidFill>
                  <a:schemeClr val="tx1"/>
                </a:solidFill>
              </a:rPr>
            </a:br>
            <a:r>
              <a:rPr lang="de-DE" sz="2400" kern="0" dirty="0" smtClean="0">
                <a:solidFill>
                  <a:schemeClr val="tx1"/>
                </a:solidFill>
              </a:rPr>
              <a:t>in Deutschland</a:t>
            </a:r>
          </a:p>
          <a:p>
            <a:pPr marL="133350" indent="0">
              <a:buFont typeface="Wingdings" pitchFamily="2" charset="2"/>
              <a:buNone/>
            </a:pPr>
            <a:r>
              <a:rPr lang="de-DE" sz="2400" kern="0" dirty="0" smtClean="0">
                <a:solidFill>
                  <a:schemeClr val="tx1"/>
                </a:solidFill>
              </a:rPr>
              <a:t> </a:t>
            </a:r>
          </a:p>
          <a:p>
            <a:pPr marL="342900" indent="-342900">
              <a:spcBef>
                <a:spcPts val="0"/>
              </a:spcBef>
              <a:spcAft>
                <a:spcPts val="1000"/>
              </a:spcAft>
            </a:pPr>
            <a:r>
              <a:rPr lang="de-DE" sz="2400" b="0" kern="0" dirty="0" smtClean="0">
                <a:solidFill>
                  <a:schemeClr val="tx1"/>
                </a:solidFill>
              </a:rPr>
              <a:t>Rat für Informationsinfrastrukturen (</a:t>
            </a:r>
            <a:r>
              <a:rPr lang="de-DE" sz="2400" b="0" kern="0" dirty="0" err="1" smtClean="0">
                <a:solidFill>
                  <a:schemeClr val="tx1"/>
                </a:solidFill>
              </a:rPr>
              <a:t>RfII</a:t>
            </a:r>
            <a:r>
              <a:rPr lang="de-DE" sz="2400" b="0" kern="0" dirty="0" smtClean="0">
                <a:solidFill>
                  <a:schemeClr val="tx1"/>
                </a:solidFill>
              </a:rPr>
              <a:t>) empfahl </a:t>
            </a:r>
            <a:br>
              <a:rPr lang="de-DE" sz="2400" b="0" kern="0" dirty="0" smtClean="0">
                <a:solidFill>
                  <a:schemeClr val="tx1"/>
                </a:solidFill>
              </a:rPr>
            </a:br>
            <a:r>
              <a:rPr lang="de-DE" sz="2400" b="0" kern="0" dirty="0" smtClean="0">
                <a:solidFill>
                  <a:schemeClr val="tx1"/>
                </a:solidFill>
              </a:rPr>
              <a:t>Einrichtung der Nationalen Forschungsdaten-</a:t>
            </a:r>
            <a:br>
              <a:rPr lang="de-DE" sz="2400" b="0" kern="0" dirty="0" smtClean="0">
                <a:solidFill>
                  <a:schemeClr val="tx1"/>
                </a:solidFill>
              </a:rPr>
            </a:br>
            <a:r>
              <a:rPr lang="de-DE" sz="2400" b="0" kern="0" dirty="0" err="1" smtClean="0">
                <a:solidFill>
                  <a:schemeClr val="tx1"/>
                </a:solidFill>
              </a:rPr>
              <a:t>infrastruktur</a:t>
            </a:r>
            <a:r>
              <a:rPr lang="de-DE" sz="2400" b="0" kern="0" dirty="0" smtClean="0">
                <a:solidFill>
                  <a:schemeClr val="tx1"/>
                </a:solidFill>
              </a:rPr>
              <a:t> (NFDI)</a:t>
            </a:r>
          </a:p>
          <a:p>
            <a:pPr marL="342900" indent="-342900">
              <a:spcBef>
                <a:spcPts val="0"/>
              </a:spcBef>
              <a:spcAft>
                <a:spcPts val="1000"/>
              </a:spcAft>
            </a:pPr>
            <a:r>
              <a:rPr lang="de-DE" sz="2400" b="0" kern="0" dirty="0" smtClean="0">
                <a:solidFill>
                  <a:schemeClr val="tx1"/>
                </a:solidFill>
              </a:rPr>
              <a:t>Grundversorgung an Speichermöglichkeiten und </a:t>
            </a:r>
            <a:br>
              <a:rPr lang="de-DE" sz="2400" b="0" kern="0" dirty="0" smtClean="0">
                <a:solidFill>
                  <a:schemeClr val="tx1"/>
                </a:solidFill>
              </a:rPr>
            </a:br>
            <a:r>
              <a:rPr lang="de-DE" sz="2400" b="0" kern="0" dirty="0" smtClean="0">
                <a:solidFill>
                  <a:schemeClr val="tx1"/>
                </a:solidFill>
              </a:rPr>
              <a:t>Services zur Überwindung der Fragmentierung </a:t>
            </a:r>
            <a:br>
              <a:rPr lang="de-DE" sz="2400" b="0" kern="0" dirty="0" smtClean="0">
                <a:solidFill>
                  <a:schemeClr val="tx1"/>
                </a:solidFill>
              </a:rPr>
            </a:br>
            <a:r>
              <a:rPr lang="de-DE" sz="2400" b="0" kern="0" dirty="0" smtClean="0">
                <a:solidFill>
                  <a:schemeClr val="tx1"/>
                </a:solidFill>
              </a:rPr>
              <a:t>digitaler Ressourcen</a:t>
            </a:r>
          </a:p>
          <a:p>
            <a:pPr marL="342900" indent="-342900">
              <a:spcBef>
                <a:spcPts val="0"/>
              </a:spcBef>
              <a:spcAft>
                <a:spcPts val="1000"/>
              </a:spcAft>
            </a:pPr>
            <a:r>
              <a:rPr lang="de-DE" sz="2400" b="0" kern="0" dirty="0" smtClean="0">
                <a:solidFill>
                  <a:schemeClr val="tx1"/>
                </a:solidFill>
              </a:rPr>
              <a:t>Langfristige Sicherung vorhandener Forschungsdaten </a:t>
            </a:r>
            <a:br>
              <a:rPr lang="de-DE" sz="2400" b="0" kern="0" dirty="0" smtClean="0">
                <a:solidFill>
                  <a:schemeClr val="tx1"/>
                </a:solidFill>
              </a:rPr>
            </a:br>
            <a:r>
              <a:rPr lang="de-DE" sz="2400" b="0" kern="0" dirty="0" smtClean="0">
                <a:solidFill>
                  <a:schemeClr val="tx1"/>
                </a:solidFill>
              </a:rPr>
              <a:t>und -ergebnisse</a:t>
            </a:r>
          </a:p>
          <a:p>
            <a:pPr marL="342900" indent="-342900">
              <a:spcBef>
                <a:spcPts val="0"/>
              </a:spcBef>
              <a:spcAft>
                <a:spcPts val="1000"/>
              </a:spcAft>
            </a:pPr>
            <a:r>
              <a:rPr lang="de-DE" sz="2400" b="0" kern="0" dirty="0" smtClean="0">
                <a:solidFill>
                  <a:schemeClr val="tx1"/>
                </a:solidFill>
              </a:rPr>
              <a:t>FAIR Prinzipien Teil der Anforderungen an NFDI</a:t>
            </a:r>
            <a:endParaRPr lang="de-DE" sz="2400" kern="0" dirty="0" smtClean="0">
              <a:solidFill>
                <a:schemeClr val="tx1"/>
              </a:solidFill>
            </a:endParaRPr>
          </a:p>
          <a:p>
            <a:endParaRPr lang="de-DE" kern="0" dirty="0" smtClean="0">
              <a:solidFill>
                <a:schemeClr val="tx1"/>
              </a:solidFill>
            </a:endParaRPr>
          </a:p>
          <a:p>
            <a:pPr marL="342874" indent="-247624">
              <a:spcBef>
                <a:spcPts val="0"/>
              </a:spcBef>
              <a:spcAft>
                <a:spcPts val="0"/>
              </a:spcAft>
              <a:buSzPts val="1500"/>
              <a:buFont typeface="Noto Sans Symbols"/>
              <a:buNone/>
            </a:pPr>
            <a:endParaRPr lang="de-DE" kern="0" dirty="0" smtClean="0">
              <a:solidFill>
                <a:schemeClr val="tx1"/>
              </a:solidFill>
              <a:latin typeface="Trebuchet MS"/>
              <a:ea typeface="Trebuchet MS"/>
              <a:cs typeface="Trebuchet MS"/>
              <a:sym typeface="Trebuchet MS"/>
            </a:endParaRPr>
          </a:p>
          <a:p>
            <a:pPr marL="342874" indent="-247624">
              <a:spcBef>
                <a:spcPts val="0"/>
              </a:spcBef>
              <a:spcAft>
                <a:spcPts val="0"/>
              </a:spcAft>
              <a:buSzPts val="1500"/>
              <a:buFont typeface="Noto Sans Symbols"/>
              <a:buNone/>
            </a:pPr>
            <a:endParaRPr lang="de-DE" kern="0" dirty="0">
              <a:solidFill>
                <a:schemeClr val="tx1"/>
              </a:solidFill>
              <a:latin typeface="Trebuchet MS"/>
              <a:ea typeface="Trebuchet MS"/>
              <a:cs typeface="Trebuchet MS"/>
              <a:sym typeface="Trebuchet M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6212" y="2057400"/>
            <a:ext cx="2444188" cy="358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019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1"/>
          <p:cNvSpPr txBox="1">
            <a:spLocks/>
          </p:cNvSpPr>
          <p:nvPr/>
        </p:nvSpPr>
        <p:spPr>
          <a:xfrm>
            <a:off x="540000" y="228601"/>
            <a:ext cx="8064000" cy="430887"/>
          </a:xfrm>
          <a:prstGeom prst="rect">
            <a:avLst/>
          </a:prstGeom>
          <a:noFill/>
          <a:ln>
            <a:noFill/>
          </a:ln>
        </p:spPr>
        <p:txBody>
          <a:bodyPr spcFirstLastPara="1" wrap="square" lIns="0" tIns="0" rIns="0" bIns="0" anchor="b" anchorCtr="0">
            <a:no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pPr marL="133350" indent="0">
              <a:buFont typeface="Wingdings" pitchFamily="2" charset="2"/>
              <a:buNone/>
            </a:pPr>
            <a:r>
              <a:rPr lang="de-DE" kern="0" dirty="0"/>
              <a:t>GO FAIR-Prinzipien</a:t>
            </a:r>
          </a:p>
        </p:txBody>
      </p:sp>
      <p:sp>
        <p:nvSpPr>
          <p:cNvPr id="5" name="Google Shape;60;p11"/>
          <p:cNvSpPr txBox="1">
            <a:spLocks/>
          </p:cNvSpPr>
          <p:nvPr/>
        </p:nvSpPr>
        <p:spPr>
          <a:xfrm>
            <a:off x="1056005" y="1066805"/>
            <a:ext cx="10363200" cy="4495799"/>
          </a:xfrm>
          <a:prstGeom prst="rect">
            <a:avLst/>
          </a:prstGeom>
          <a:noFill/>
          <a:ln>
            <a:noFill/>
          </a:ln>
        </p:spPr>
        <p:txBody>
          <a:bodyPr spcFirstLastPara="1" wrap="square" lIns="0" tIns="0" rIns="0" bIns="0" anchor="t" anchorCtr="0">
            <a:noAutofit/>
          </a:bodyPr>
          <a:lstStyle>
            <a:lvl1pPr marL="342882" indent="-342882" algn="l" rtl="0" eaLnBrk="1" fontAlgn="base" hangingPunct="1">
              <a:spcBef>
                <a:spcPct val="20000"/>
              </a:spcBef>
              <a:spcAft>
                <a:spcPct val="0"/>
              </a:spcAft>
              <a:buClr>
                <a:schemeClr val="accent5"/>
              </a:buClr>
              <a:buSzPct val="75000"/>
              <a:buFont typeface="Wingdings" pitchFamily="2" charset="2"/>
              <a:buChar char="n"/>
              <a:defRPr sz="2000" b="1">
                <a:solidFill>
                  <a:schemeClr val="accent5"/>
                </a:solidFill>
                <a:latin typeface="+mj-lt"/>
                <a:ea typeface="+mn-ea"/>
                <a:cs typeface="+mn-cs"/>
              </a:defRPr>
            </a:lvl1pPr>
            <a:lvl2pPr marL="742913" indent="-285737" algn="l" rtl="0" eaLnBrk="1" fontAlgn="base" hangingPunct="1">
              <a:spcBef>
                <a:spcPct val="20000"/>
              </a:spcBef>
              <a:spcAft>
                <a:spcPct val="0"/>
              </a:spcAft>
              <a:buClr>
                <a:schemeClr val="accent5"/>
              </a:buClr>
              <a:buSzPct val="70000"/>
              <a:buFont typeface="Wingdings" pitchFamily="2" charset="2"/>
              <a:buChar char="n"/>
              <a:defRPr sz="1800" b="0">
                <a:solidFill>
                  <a:schemeClr val="accent5"/>
                </a:solidFill>
                <a:latin typeface="+mj-lt"/>
              </a:defRPr>
            </a:lvl2pPr>
            <a:lvl3pPr marL="1142942" indent="-228589" algn="l" rtl="0" eaLnBrk="1" fontAlgn="base" hangingPunct="1">
              <a:spcBef>
                <a:spcPct val="20000"/>
              </a:spcBef>
              <a:spcAft>
                <a:spcPct val="0"/>
              </a:spcAft>
              <a:buClr>
                <a:schemeClr val="accent5"/>
              </a:buClr>
              <a:buFont typeface="Wingdings" pitchFamily="2" charset="2"/>
              <a:buChar char="§"/>
              <a:defRPr b="0">
                <a:solidFill>
                  <a:schemeClr val="accent5"/>
                </a:solidFill>
                <a:latin typeface="+mj-lt"/>
              </a:defRPr>
            </a:lvl3pPr>
            <a:lvl4pPr marL="1600120" indent="-228589" algn="l" rtl="0" eaLnBrk="1" fontAlgn="base" hangingPunct="1">
              <a:spcBef>
                <a:spcPct val="20000"/>
              </a:spcBef>
              <a:spcAft>
                <a:spcPct val="0"/>
              </a:spcAft>
              <a:buClr>
                <a:schemeClr val="accent5"/>
              </a:buClr>
              <a:buChar char="•"/>
              <a:defRPr>
                <a:solidFill>
                  <a:schemeClr val="accent5"/>
                </a:solidFill>
                <a:latin typeface="+mj-lt"/>
              </a:defRPr>
            </a:lvl4pPr>
            <a:lvl5pPr marL="2057298" indent="-228589" algn="l" rtl="0" eaLnBrk="1" fontAlgn="base" hangingPunct="1">
              <a:spcBef>
                <a:spcPct val="20000"/>
              </a:spcBef>
              <a:spcAft>
                <a:spcPct val="0"/>
              </a:spcAft>
              <a:buClr>
                <a:schemeClr val="accent5"/>
              </a:buClr>
              <a:buSzPct val="85000"/>
              <a:buChar char="•"/>
              <a:defRPr>
                <a:solidFill>
                  <a:schemeClr val="accent5"/>
                </a:solidFill>
                <a:latin typeface="+mj-lt"/>
              </a:defRPr>
            </a:lvl5pPr>
            <a:lvl6pPr marL="2514474" indent="-228589" algn="l" rtl="0" eaLnBrk="1" fontAlgn="base" hangingPunct="1">
              <a:spcBef>
                <a:spcPct val="20000"/>
              </a:spcBef>
              <a:spcAft>
                <a:spcPct val="0"/>
              </a:spcAft>
              <a:buClr>
                <a:schemeClr val="tx1"/>
              </a:buClr>
              <a:buSzPct val="85000"/>
              <a:buChar char="•"/>
              <a:defRPr>
                <a:solidFill>
                  <a:schemeClr val="tx1"/>
                </a:solidFill>
                <a:latin typeface="+mn-lt"/>
              </a:defRPr>
            </a:lvl6pPr>
            <a:lvl7pPr marL="2971652" indent="-228589" algn="l" rtl="0" eaLnBrk="1" fontAlgn="base" hangingPunct="1">
              <a:spcBef>
                <a:spcPct val="20000"/>
              </a:spcBef>
              <a:spcAft>
                <a:spcPct val="0"/>
              </a:spcAft>
              <a:buClr>
                <a:schemeClr val="tx1"/>
              </a:buClr>
              <a:buSzPct val="85000"/>
              <a:buChar char="•"/>
              <a:defRPr>
                <a:solidFill>
                  <a:schemeClr val="tx1"/>
                </a:solidFill>
                <a:latin typeface="+mn-lt"/>
              </a:defRPr>
            </a:lvl7pPr>
            <a:lvl8pPr marL="3428829" indent="-228589" algn="l" rtl="0" eaLnBrk="1" fontAlgn="base" hangingPunct="1">
              <a:spcBef>
                <a:spcPct val="20000"/>
              </a:spcBef>
              <a:spcAft>
                <a:spcPct val="0"/>
              </a:spcAft>
              <a:buClr>
                <a:schemeClr val="tx1"/>
              </a:buClr>
              <a:buSzPct val="85000"/>
              <a:buChar char="•"/>
              <a:defRPr>
                <a:solidFill>
                  <a:schemeClr val="tx1"/>
                </a:solidFill>
                <a:latin typeface="+mn-lt"/>
              </a:defRPr>
            </a:lvl8pPr>
            <a:lvl9pPr marL="3886006" indent="-228589"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133350" indent="0">
              <a:buFont typeface="Wingdings" pitchFamily="2" charset="2"/>
              <a:buNone/>
            </a:pPr>
            <a:endParaRPr lang="de-DE" sz="2400" kern="0" dirty="0" smtClean="0">
              <a:solidFill>
                <a:schemeClr val="tx1"/>
              </a:solidFill>
            </a:endParaRPr>
          </a:p>
          <a:p>
            <a:pPr>
              <a:spcBef>
                <a:spcPts val="0"/>
              </a:spcBef>
              <a:spcAft>
                <a:spcPts val="1000"/>
              </a:spcAft>
            </a:pPr>
            <a:r>
              <a:rPr lang="en-US" sz="2400" dirty="0">
                <a:solidFill>
                  <a:schemeClr val="tx1"/>
                </a:solidFill>
              </a:rPr>
              <a:t>Findable</a:t>
            </a:r>
            <a:r>
              <a:rPr lang="en-US" sz="2400" b="0" dirty="0">
                <a:solidFill>
                  <a:schemeClr val="tx1"/>
                </a:solidFill>
              </a:rPr>
              <a:t>: </a:t>
            </a:r>
            <a:r>
              <a:rPr lang="en-US" sz="2400" b="0" dirty="0" err="1">
                <a:solidFill>
                  <a:schemeClr val="tx1"/>
                </a:solidFill>
              </a:rPr>
              <a:t>Daten</a:t>
            </a:r>
            <a:r>
              <a:rPr lang="en-US" sz="2400" b="0" dirty="0">
                <a:solidFill>
                  <a:schemeClr val="tx1"/>
                </a:solidFill>
              </a:rPr>
              <a:t> und </a:t>
            </a:r>
            <a:r>
              <a:rPr lang="en-US" sz="2400" b="0" dirty="0" err="1">
                <a:solidFill>
                  <a:schemeClr val="tx1"/>
                </a:solidFill>
              </a:rPr>
              <a:t>Metadaten</a:t>
            </a:r>
            <a:r>
              <a:rPr lang="en-US" sz="2400" b="0" dirty="0">
                <a:solidFill>
                  <a:schemeClr val="tx1"/>
                </a:solidFill>
              </a:rPr>
              <a:t> </a:t>
            </a:r>
            <a:r>
              <a:rPr lang="en-US" sz="2400" b="0" dirty="0" err="1">
                <a:solidFill>
                  <a:schemeClr val="tx1"/>
                </a:solidFill>
              </a:rPr>
              <a:t>sind</a:t>
            </a:r>
            <a:r>
              <a:rPr lang="en-US" sz="2400" b="0" dirty="0">
                <a:solidFill>
                  <a:schemeClr val="tx1"/>
                </a:solidFill>
              </a:rPr>
              <a:t> </a:t>
            </a:r>
            <a:r>
              <a:rPr lang="en-US" sz="2400" b="0" dirty="0" err="1">
                <a:solidFill>
                  <a:schemeClr val="tx1"/>
                </a:solidFill>
              </a:rPr>
              <a:t>einfach</a:t>
            </a:r>
            <a:r>
              <a:rPr lang="en-US" sz="2400" b="0" dirty="0">
                <a:solidFill>
                  <a:schemeClr val="tx1"/>
                </a:solidFill>
              </a:rPr>
              <a:t> </a:t>
            </a:r>
            <a:r>
              <a:rPr lang="en-US" sz="2400" b="0" dirty="0" err="1">
                <a:solidFill>
                  <a:schemeClr val="tx1"/>
                </a:solidFill>
              </a:rPr>
              <a:t>zu</a:t>
            </a:r>
            <a:r>
              <a:rPr lang="en-US" sz="2400" b="0" dirty="0">
                <a:solidFill>
                  <a:schemeClr val="tx1"/>
                </a:solidFill>
              </a:rPr>
              <a:t> </a:t>
            </a:r>
            <a:r>
              <a:rPr lang="en-US" sz="2400" b="0" dirty="0" err="1">
                <a:solidFill>
                  <a:schemeClr val="tx1"/>
                </a:solidFill>
              </a:rPr>
              <a:t>finden</a:t>
            </a:r>
            <a:r>
              <a:rPr lang="en-US" sz="2400" b="0" dirty="0">
                <a:solidFill>
                  <a:schemeClr val="tx1"/>
                </a:solidFill>
              </a:rPr>
              <a:t>, </a:t>
            </a:r>
            <a:r>
              <a:rPr lang="en-US" sz="2400" b="0" dirty="0" err="1">
                <a:solidFill>
                  <a:schemeClr val="tx1"/>
                </a:solidFill>
              </a:rPr>
              <a:t>sowohl</a:t>
            </a:r>
            <a:r>
              <a:rPr lang="en-US" sz="2400" b="0" dirty="0">
                <a:solidFill>
                  <a:schemeClr val="tx1"/>
                </a:solidFill>
              </a:rPr>
              <a:t> </a:t>
            </a:r>
            <a:r>
              <a:rPr lang="en-US" sz="2400" b="0" dirty="0" err="1">
                <a:solidFill>
                  <a:schemeClr val="tx1"/>
                </a:solidFill>
              </a:rPr>
              <a:t>durch</a:t>
            </a:r>
            <a:r>
              <a:rPr lang="en-US" sz="2400" b="0" dirty="0">
                <a:solidFill>
                  <a:schemeClr val="tx1"/>
                </a:solidFill>
              </a:rPr>
              <a:t> Menschen </a:t>
            </a:r>
            <a:r>
              <a:rPr lang="en-US" sz="2400" b="0" dirty="0" err="1">
                <a:solidFill>
                  <a:schemeClr val="tx1"/>
                </a:solidFill>
              </a:rPr>
              <a:t>als</a:t>
            </a:r>
            <a:r>
              <a:rPr lang="en-US" sz="2400" b="0" dirty="0">
                <a:solidFill>
                  <a:schemeClr val="tx1"/>
                </a:solidFill>
              </a:rPr>
              <a:t> </a:t>
            </a:r>
            <a:r>
              <a:rPr lang="en-US" sz="2400" b="0" dirty="0" err="1">
                <a:solidFill>
                  <a:schemeClr val="tx1"/>
                </a:solidFill>
              </a:rPr>
              <a:t>auch</a:t>
            </a:r>
            <a:r>
              <a:rPr lang="en-US" sz="2400" b="0" dirty="0">
                <a:solidFill>
                  <a:schemeClr val="tx1"/>
                </a:solidFill>
              </a:rPr>
              <a:t> </a:t>
            </a:r>
            <a:r>
              <a:rPr lang="en-US" sz="2400" b="0" dirty="0" err="1">
                <a:solidFill>
                  <a:schemeClr val="tx1"/>
                </a:solidFill>
              </a:rPr>
              <a:t>Maschinen</a:t>
            </a:r>
            <a:r>
              <a:rPr lang="en-US" sz="2400" b="0" dirty="0">
                <a:solidFill>
                  <a:schemeClr val="tx1"/>
                </a:solidFill>
              </a:rPr>
              <a:t> (</a:t>
            </a:r>
            <a:r>
              <a:rPr lang="en-US" sz="2400" b="0" dirty="0" err="1">
                <a:solidFill>
                  <a:schemeClr val="tx1"/>
                </a:solidFill>
              </a:rPr>
              <a:t>maschinenlesbar</a:t>
            </a:r>
            <a:r>
              <a:rPr lang="en-US" sz="2400" b="0" dirty="0">
                <a:solidFill>
                  <a:schemeClr val="tx1"/>
                </a:solidFill>
              </a:rPr>
              <a:t>).</a:t>
            </a:r>
          </a:p>
          <a:p>
            <a:pPr>
              <a:spcBef>
                <a:spcPts val="0"/>
              </a:spcBef>
              <a:spcAft>
                <a:spcPts val="1000"/>
              </a:spcAft>
            </a:pPr>
            <a:r>
              <a:rPr lang="en-US" sz="2400" dirty="0">
                <a:solidFill>
                  <a:schemeClr val="tx1"/>
                </a:solidFill>
              </a:rPr>
              <a:t>Accessible</a:t>
            </a:r>
            <a:r>
              <a:rPr lang="en-US" sz="2400" b="0" dirty="0">
                <a:solidFill>
                  <a:schemeClr val="tx1"/>
                </a:solidFill>
              </a:rPr>
              <a:t>: </a:t>
            </a:r>
            <a:r>
              <a:rPr lang="en-US" sz="2400" b="0" dirty="0" err="1">
                <a:solidFill>
                  <a:schemeClr val="tx1"/>
                </a:solidFill>
              </a:rPr>
              <a:t>Angaben</a:t>
            </a:r>
            <a:r>
              <a:rPr lang="en-US" sz="2400" b="0" dirty="0">
                <a:solidFill>
                  <a:schemeClr val="tx1"/>
                </a:solidFill>
              </a:rPr>
              <a:t> </a:t>
            </a:r>
            <a:r>
              <a:rPr lang="en-US" sz="2400" b="0" dirty="0" err="1">
                <a:solidFill>
                  <a:schemeClr val="tx1"/>
                </a:solidFill>
              </a:rPr>
              <a:t>zu</a:t>
            </a:r>
            <a:r>
              <a:rPr lang="en-US" sz="2400" b="0" dirty="0">
                <a:solidFill>
                  <a:schemeClr val="tx1"/>
                </a:solidFill>
              </a:rPr>
              <a:t> </a:t>
            </a:r>
            <a:r>
              <a:rPr lang="en-US" sz="2400" b="0" dirty="0" err="1">
                <a:solidFill>
                  <a:schemeClr val="tx1"/>
                </a:solidFill>
              </a:rPr>
              <a:t>Zugangsbedingungen</a:t>
            </a:r>
            <a:r>
              <a:rPr lang="en-US" sz="2400" b="0" dirty="0">
                <a:solidFill>
                  <a:schemeClr val="tx1"/>
                </a:solidFill>
              </a:rPr>
              <a:t> von </a:t>
            </a:r>
            <a:r>
              <a:rPr lang="en-US" sz="2400" b="0" dirty="0" err="1">
                <a:solidFill>
                  <a:schemeClr val="tx1"/>
                </a:solidFill>
              </a:rPr>
              <a:t>Forschungsobjekten</a:t>
            </a:r>
            <a:r>
              <a:rPr lang="en-US" sz="2400" b="0" dirty="0">
                <a:solidFill>
                  <a:schemeClr val="tx1"/>
                </a:solidFill>
              </a:rPr>
              <a:t> </a:t>
            </a:r>
            <a:r>
              <a:rPr lang="en-US" sz="2400" b="0" dirty="0" err="1">
                <a:solidFill>
                  <a:schemeClr val="tx1"/>
                </a:solidFill>
              </a:rPr>
              <a:t>sind</a:t>
            </a:r>
            <a:r>
              <a:rPr lang="en-US" sz="2400" b="0" dirty="0">
                <a:solidFill>
                  <a:schemeClr val="tx1"/>
                </a:solidFill>
              </a:rPr>
              <a:t> </a:t>
            </a:r>
            <a:r>
              <a:rPr lang="en-US" sz="2400" b="0" dirty="0" err="1">
                <a:solidFill>
                  <a:schemeClr val="tx1"/>
                </a:solidFill>
              </a:rPr>
              <a:t>sowohl</a:t>
            </a:r>
            <a:r>
              <a:rPr lang="en-US" sz="2400" b="0" dirty="0">
                <a:solidFill>
                  <a:schemeClr val="tx1"/>
                </a:solidFill>
              </a:rPr>
              <a:t> </a:t>
            </a:r>
            <a:r>
              <a:rPr lang="en-US" sz="2400" b="0" dirty="0" err="1">
                <a:solidFill>
                  <a:schemeClr val="tx1"/>
                </a:solidFill>
              </a:rPr>
              <a:t>für</a:t>
            </a:r>
            <a:r>
              <a:rPr lang="en-US" sz="2400" b="0" dirty="0">
                <a:solidFill>
                  <a:schemeClr val="tx1"/>
                </a:solidFill>
              </a:rPr>
              <a:t> Menschen </a:t>
            </a:r>
            <a:r>
              <a:rPr lang="en-US" sz="2400" b="0" dirty="0" err="1">
                <a:solidFill>
                  <a:schemeClr val="tx1"/>
                </a:solidFill>
              </a:rPr>
              <a:t>als</a:t>
            </a:r>
            <a:r>
              <a:rPr lang="en-US" sz="2400" b="0" dirty="0">
                <a:solidFill>
                  <a:schemeClr val="tx1"/>
                </a:solidFill>
              </a:rPr>
              <a:t> </a:t>
            </a:r>
            <a:r>
              <a:rPr lang="en-US" sz="2400" b="0" dirty="0" err="1">
                <a:solidFill>
                  <a:schemeClr val="tx1"/>
                </a:solidFill>
              </a:rPr>
              <a:t>auch</a:t>
            </a:r>
            <a:r>
              <a:rPr lang="en-US" sz="2400" b="0" dirty="0">
                <a:solidFill>
                  <a:schemeClr val="tx1"/>
                </a:solidFill>
              </a:rPr>
              <a:t> </a:t>
            </a:r>
            <a:r>
              <a:rPr lang="en-US" sz="2400" b="0" dirty="0" err="1">
                <a:solidFill>
                  <a:schemeClr val="tx1"/>
                </a:solidFill>
              </a:rPr>
              <a:t>Maschinen</a:t>
            </a:r>
            <a:r>
              <a:rPr lang="en-US" sz="2400" b="0" dirty="0">
                <a:solidFill>
                  <a:schemeClr val="tx1"/>
                </a:solidFill>
              </a:rPr>
              <a:t> </a:t>
            </a:r>
            <a:r>
              <a:rPr lang="en-US" sz="2400" b="0" dirty="0" err="1">
                <a:solidFill>
                  <a:schemeClr val="tx1"/>
                </a:solidFill>
              </a:rPr>
              <a:t>eindeutig</a:t>
            </a:r>
            <a:r>
              <a:rPr lang="en-US" sz="2400" b="0" dirty="0">
                <a:solidFill>
                  <a:schemeClr val="tx1"/>
                </a:solidFill>
              </a:rPr>
              <a:t>.</a:t>
            </a:r>
          </a:p>
          <a:p>
            <a:pPr>
              <a:spcBef>
                <a:spcPts val="0"/>
              </a:spcBef>
              <a:spcAft>
                <a:spcPts val="1000"/>
              </a:spcAft>
            </a:pPr>
            <a:r>
              <a:rPr lang="en-US" sz="2400" dirty="0">
                <a:solidFill>
                  <a:schemeClr val="tx1"/>
                </a:solidFill>
              </a:rPr>
              <a:t>Interoperable</a:t>
            </a:r>
            <a:r>
              <a:rPr lang="en-US" sz="2400" b="0" dirty="0">
                <a:solidFill>
                  <a:schemeClr val="tx1"/>
                </a:solidFill>
              </a:rPr>
              <a:t>: Computer </a:t>
            </a:r>
            <a:r>
              <a:rPr lang="en-US" sz="2400" b="0" dirty="0" err="1">
                <a:solidFill>
                  <a:schemeClr val="tx1"/>
                </a:solidFill>
              </a:rPr>
              <a:t>können</a:t>
            </a:r>
            <a:r>
              <a:rPr lang="en-US" sz="2400" b="0" dirty="0">
                <a:solidFill>
                  <a:schemeClr val="tx1"/>
                </a:solidFill>
              </a:rPr>
              <a:t> Meta(</a:t>
            </a:r>
            <a:r>
              <a:rPr lang="en-US" sz="2400" b="0" dirty="0" err="1">
                <a:solidFill>
                  <a:schemeClr val="tx1"/>
                </a:solidFill>
              </a:rPr>
              <a:t>daten</a:t>
            </a:r>
            <a:r>
              <a:rPr lang="en-US" sz="2400" b="0" dirty="0">
                <a:solidFill>
                  <a:schemeClr val="tx1"/>
                </a:solidFill>
              </a:rPr>
              <a:t>) </a:t>
            </a:r>
            <a:r>
              <a:rPr lang="en-US" sz="2400" b="0" dirty="0" err="1">
                <a:solidFill>
                  <a:schemeClr val="tx1"/>
                </a:solidFill>
              </a:rPr>
              <a:t>automatisiert</a:t>
            </a:r>
            <a:r>
              <a:rPr lang="en-US" sz="2400" b="0" dirty="0">
                <a:solidFill>
                  <a:schemeClr val="tx1"/>
                </a:solidFill>
              </a:rPr>
              <a:t> </a:t>
            </a:r>
            <a:r>
              <a:rPr lang="en-US" sz="2400" b="0" dirty="0" err="1">
                <a:solidFill>
                  <a:schemeClr val="tx1"/>
                </a:solidFill>
              </a:rPr>
              <a:t>interpretieren</a:t>
            </a:r>
            <a:r>
              <a:rPr lang="en-US" sz="2400" b="0" dirty="0">
                <a:solidFill>
                  <a:schemeClr val="tx1"/>
                </a:solidFill>
              </a:rPr>
              <a:t>, um den </a:t>
            </a:r>
            <a:r>
              <a:rPr lang="en-US" sz="2400" b="0" dirty="0" err="1">
                <a:solidFill>
                  <a:schemeClr val="tx1"/>
                </a:solidFill>
              </a:rPr>
              <a:t>Austausch</a:t>
            </a:r>
            <a:r>
              <a:rPr lang="en-US" sz="2400" b="0" dirty="0">
                <a:solidFill>
                  <a:schemeClr val="tx1"/>
                </a:solidFill>
              </a:rPr>
              <a:t> </a:t>
            </a:r>
            <a:r>
              <a:rPr lang="en-US" sz="2400" b="0" dirty="0" err="1">
                <a:solidFill>
                  <a:schemeClr val="tx1"/>
                </a:solidFill>
              </a:rPr>
              <a:t>mit</a:t>
            </a:r>
            <a:r>
              <a:rPr lang="en-US" sz="2400" b="0" dirty="0">
                <a:solidFill>
                  <a:schemeClr val="tx1"/>
                </a:solidFill>
              </a:rPr>
              <a:t> </a:t>
            </a:r>
            <a:r>
              <a:rPr lang="en-US" sz="2400" b="0" dirty="0" err="1">
                <a:solidFill>
                  <a:schemeClr val="tx1"/>
                </a:solidFill>
              </a:rPr>
              <a:t>anderen</a:t>
            </a:r>
            <a:r>
              <a:rPr lang="en-US" sz="2400" b="0" dirty="0">
                <a:solidFill>
                  <a:schemeClr val="tx1"/>
                </a:solidFill>
              </a:rPr>
              <a:t> </a:t>
            </a:r>
            <a:r>
              <a:rPr lang="en-US" sz="2400" b="0" dirty="0" err="1">
                <a:solidFill>
                  <a:schemeClr val="tx1"/>
                </a:solidFill>
              </a:rPr>
              <a:t>Anwendungen</a:t>
            </a:r>
            <a:r>
              <a:rPr lang="en-US" sz="2400" b="0" dirty="0">
                <a:solidFill>
                  <a:schemeClr val="tx1"/>
                </a:solidFill>
              </a:rPr>
              <a:t> </a:t>
            </a:r>
            <a:r>
              <a:rPr lang="en-US" sz="2400" b="0" dirty="0" err="1">
                <a:solidFill>
                  <a:schemeClr val="tx1"/>
                </a:solidFill>
              </a:rPr>
              <a:t>zu</a:t>
            </a:r>
            <a:r>
              <a:rPr lang="en-US" sz="2400" b="0" dirty="0">
                <a:solidFill>
                  <a:schemeClr val="tx1"/>
                </a:solidFill>
              </a:rPr>
              <a:t> </a:t>
            </a:r>
            <a:r>
              <a:rPr lang="en-US" sz="2400" b="0" dirty="0" err="1" smtClean="0">
                <a:solidFill>
                  <a:schemeClr val="tx1"/>
                </a:solidFill>
              </a:rPr>
              <a:t>gewährleisten</a:t>
            </a:r>
            <a:r>
              <a:rPr lang="en-US" sz="2400" b="0" dirty="0" smtClean="0">
                <a:solidFill>
                  <a:schemeClr val="tx1"/>
                </a:solidFill>
              </a:rPr>
              <a:t> (</a:t>
            </a:r>
            <a:r>
              <a:rPr lang="en-US" sz="2400" b="0" dirty="0" err="1" smtClean="0">
                <a:solidFill>
                  <a:schemeClr val="tx1"/>
                </a:solidFill>
              </a:rPr>
              <a:t>Kontrollierte</a:t>
            </a:r>
            <a:r>
              <a:rPr lang="en-US" sz="2400" b="0" dirty="0" smtClean="0">
                <a:solidFill>
                  <a:schemeClr val="tx1"/>
                </a:solidFill>
              </a:rPr>
              <a:t> </a:t>
            </a:r>
            <a:r>
              <a:rPr lang="en-US" sz="2400" b="0" dirty="0" err="1" smtClean="0">
                <a:solidFill>
                  <a:schemeClr val="tx1"/>
                </a:solidFill>
              </a:rPr>
              <a:t>Vokabulare</a:t>
            </a:r>
            <a:r>
              <a:rPr lang="en-US" sz="2400" b="0" dirty="0" smtClean="0">
                <a:solidFill>
                  <a:schemeClr val="tx1"/>
                </a:solidFill>
              </a:rPr>
              <a:t>, Thesauri, </a:t>
            </a:r>
            <a:r>
              <a:rPr lang="en-US" sz="2400" b="0" dirty="0" err="1" smtClean="0">
                <a:solidFill>
                  <a:schemeClr val="tx1"/>
                </a:solidFill>
              </a:rPr>
              <a:t>Ontologien</a:t>
            </a:r>
            <a:r>
              <a:rPr lang="en-US" sz="2400" b="0" dirty="0" smtClean="0">
                <a:solidFill>
                  <a:schemeClr val="tx1"/>
                </a:solidFill>
              </a:rPr>
              <a:t>, etc.). </a:t>
            </a:r>
            <a:endParaRPr lang="en-US" sz="2400" b="0" dirty="0">
              <a:solidFill>
                <a:schemeClr val="tx1"/>
              </a:solidFill>
            </a:endParaRPr>
          </a:p>
          <a:p>
            <a:pPr>
              <a:spcBef>
                <a:spcPts val="0"/>
              </a:spcBef>
              <a:spcAft>
                <a:spcPts val="1000"/>
              </a:spcAft>
            </a:pPr>
            <a:r>
              <a:rPr lang="en-US" sz="2400" dirty="0">
                <a:solidFill>
                  <a:schemeClr val="tx1"/>
                </a:solidFill>
              </a:rPr>
              <a:t>Reusable</a:t>
            </a:r>
            <a:r>
              <a:rPr lang="en-US" sz="2400" b="0" dirty="0">
                <a:solidFill>
                  <a:schemeClr val="tx1"/>
                </a:solidFill>
              </a:rPr>
              <a:t>: </a:t>
            </a:r>
            <a:r>
              <a:rPr lang="en-US" sz="2400" b="0" dirty="0" err="1">
                <a:solidFill>
                  <a:schemeClr val="tx1"/>
                </a:solidFill>
              </a:rPr>
              <a:t>Daten</a:t>
            </a:r>
            <a:r>
              <a:rPr lang="en-US" sz="2400" b="0" dirty="0">
                <a:solidFill>
                  <a:schemeClr val="tx1"/>
                </a:solidFill>
              </a:rPr>
              <a:t> und </a:t>
            </a:r>
            <a:r>
              <a:rPr lang="en-US" sz="2400" b="0" dirty="0" err="1">
                <a:solidFill>
                  <a:schemeClr val="tx1"/>
                </a:solidFill>
              </a:rPr>
              <a:t>Metadaten</a:t>
            </a:r>
            <a:r>
              <a:rPr lang="en-US" sz="2400" b="0" dirty="0">
                <a:solidFill>
                  <a:schemeClr val="tx1"/>
                </a:solidFill>
              </a:rPr>
              <a:t> </a:t>
            </a:r>
            <a:r>
              <a:rPr lang="en-US" sz="2400" b="0" dirty="0" err="1">
                <a:solidFill>
                  <a:schemeClr val="tx1"/>
                </a:solidFill>
              </a:rPr>
              <a:t>sind</a:t>
            </a:r>
            <a:r>
              <a:rPr lang="en-US" sz="2400" b="0" dirty="0">
                <a:solidFill>
                  <a:schemeClr val="tx1"/>
                </a:solidFill>
              </a:rPr>
              <a:t> </a:t>
            </a:r>
            <a:r>
              <a:rPr lang="en-US" sz="2400" b="0" dirty="0" err="1">
                <a:solidFill>
                  <a:schemeClr val="tx1"/>
                </a:solidFill>
              </a:rPr>
              <a:t>nach</a:t>
            </a:r>
            <a:r>
              <a:rPr lang="en-US" sz="2400" b="0" dirty="0">
                <a:solidFill>
                  <a:schemeClr val="tx1"/>
                </a:solidFill>
              </a:rPr>
              <a:t> </a:t>
            </a:r>
            <a:r>
              <a:rPr lang="en-US" sz="2400" b="0" dirty="0" err="1">
                <a:solidFill>
                  <a:schemeClr val="tx1"/>
                </a:solidFill>
              </a:rPr>
              <a:t>eindeutigen</a:t>
            </a:r>
            <a:r>
              <a:rPr lang="en-US" sz="2400" b="0" dirty="0">
                <a:solidFill>
                  <a:schemeClr val="tx1"/>
                </a:solidFill>
              </a:rPr>
              <a:t> Standards </a:t>
            </a:r>
            <a:r>
              <a:rPr lang="en-US" sz="2400" b="0" dirty="0" err="1">
                <a:solidFill>
                  <a:schemeClr val="tx1"/>
                </a:solidFill>
              </a:rPr>
              <a:t>dokumentiert</a:t>
            </a:r>
            <a:r>
              <a:rPr lang="en-US" sz="2400" b="0" dirty="0">
                <a:solidFill>
                  <a:schemeClr val="tx1"/>
                </a:solidFill>
              </a:rPr>
              <a:t>, so </a:t>
            </a:r>
            <a:r>
              <a:rPr lang="en-US" sz="2400" b="0" dirty="0" err="1">
                <a:solidFill>
                  <a:schemeClr val="tx1"/>
                </a:solidFill>
              </a:rPr>
              <a:t>dass</a:t>
            </a:r>
            <a:r>
              <a:rPr lang="en-US" sz="2400" b="0" dirty="0">
                <a:solidFill>
                  <a:schemeClr val="tx1"/>
                </a:solidFill>
              </a:rPr>
              <a:t> </a:t>
            </a:r>
            <a:r>
              <a:rPr lang="en-US" sz="2400" b="0" dirty="0" err="1">
                <a:solidFill>
                  <a:schemeClr val="tx1"/>
                </a:solidFill>
              </a:rPr>
              <a:t>sie</a:t>
            </a:r>
            <a:r>
              <a:rPr lang="en-US" sz="2400" b="0" dirty="0">
                <a:solidFill>
                  <a:schemeClr val="tx1"/>
                </a:solidFill>
              </a:rPr>
              <a:t> </a:t>
            </a:r>
            <a:r>
              <a:rPr lang="en-US" sz="2400" b="0" dirty="0" err="1">
                <a:solidFill>
                  <a:schemeClr val="tx1"/>
                </a:solidFill>
              </a:rPr>
              <a:t>für</a:t>
            </a:r>
            <a:r>
              <a:rPr lang="en-US" sz="2400" b="0" dirty="0">
                <a:solidFill>
                  <a:schemeClr val="tx1"/>
                </a:solidFill>
              </a:rPr>
              <a:t> </a:t>
            </a:r>
            <a:r>
              <a:rPr lang="en-US" sz="2400" b="0" dirty="0" err="1">
                <a:solidFill>
                  <a:schemeClr val="tx1"/>
                </a:solidFill>
              </a:rPr>
              <a:t>weitere</a:t>
            </a:r>
            <a:r>
              <a:rPr lang="en-US" sz="2400" b="0" dirty="0">
                <a:solidFill>
                  <a:schemeClr val="tx1"/>
                </a:solidFill>
              </a:rPr>
              <a:t> </a:t>
            </a:r>
            <a:r>
              <a:rPr lang="en-US" sz="2400" b="0" dirty="0" err="1">
                <a:solidFill>
                  <a:schemeClr val="tx1"/>
                </a:solidFill>
              </a:rPr>
              <a:t>Forschung</a:t>
            </a:r>
            <a:r>
              <a:rPr lang="en-US" sz="2400" b="0" dirty="0">
                <a:solidFill>
                  <a:schemeClr val="tx1"/>
                </a:solidFill>
              </a:rPr>
              <a:t> </a:t>
            </a:r>
            <a:r>
              <a:rPr lang="en-US" sz="2400" b="0" dirty="0" err="1">
                <a:solidFill>
                  <a:schemeClr val="tx1"/>
                </a:solidFill>
              </a:rPr>
              <a:t>nachnutzbar</a:t>
            </a:r>
            <a:r>
              <a:rPr lang="en-US" sz="2400" b="0" dirty="0">
                <a:solidFill>
                  <a:schemeClr val="tx1"/>
                </a:solidFill>
              </a:rPr>
              <a:t> </a:t>
            </a:r>
            <a:r>
              <a:rPr lang="en-US" sz="2400" b="0" dirty="0" err="1">
                <a:solidFill>
                  <a:schemeClr val="tx1"/>
                </a:solidFill>
              </a:rPr>
              <a:t>sind</a:t>
            </a:r>
            <a:r>
              <a:rPr lang="en-US" sz="2400" b="0" dirty="0">
                <a:solidFill>
                  <a:schemeClr val="tx1"/>
                </a:solidFill>
              </a:rPr>
              <a:t>.</a:t>
            </a:r>
            <a:endParaRPr lang="de-DE" sz="2400" b="0" dirty="0">
              <a:solidFill>
                <a:schemeClr val="tx1"/>
              </a:solidFill>
            </a:endParaRPr>
          </a:p>
          <a:p>
            <a:pPr marL="133350" indent="0">
              <a:buFont typeface="Wingdings" pitchFamily="2" charset="2"/>
              <a:buNone/>
            </a:pPr>
            <a:endParaRPr lang="de-DE" kern="0" dirty="0" smtClean="0">
              <a:solidFill>
                <a:schemeClr val="tx1"/>
              </a:solidFill>
            </a:endParaRPr>
          </a:p>
          <a:p>
            <a:endParaRPr lang="de-DE" kern="0" dirty="0" smtClean="0">
              <a:solidFill>
                <a:schemeClr val="tx1"/>
              </a:solidFill>
            </a:endParaRPr>
          </a:p>
          <a:p>
            <a:pPr marL="342874" indent="-247624">
              <a:spcBef>
                <a:spcPts val="0"/>
              </a:spcBef>
              <a:spcAft>
                <a:spcPts val="0"/>
              </a:spcAft>
              <a:buSzPts val="1500"/>
              <a:buFont typeface="Noto Sans Symbols"/>
              <a:buNone/>
            </a:pPr>
            <a:endParaRPr lang="de-DE" kern="0" dirty="0" smtClean="0">
              <a:solidFill>
                <a:schemeClr val="tx1"/>
              </a:solidFill>
              <a:latin typeface="Trebuchet MS"/>
              <a:ea typeface="Trebuchet MS"/>
              <a:cs typeface="Trebuchet MS"/>
              <a:sym typeface="Trebuchet MS"/>
            </a:endParaRPr>
          </a:p>
          <a:p>
            <a:pPr marL="342874" indent="-247624">
              <a:spcBef>
                <a:spcPts val="0"/>
              </a:spcBef>
              <a:spcAft>
                <a:spcPts val="0"/>
              </a:spcAft>
              <a:buSzPts val="1500"/>
              <a:buFont typeface="Noto Sans Symbols"/>
              <a:buNone/>
            </a:pPr>
            <a:endParaRPr lang="de-DE" kern="0" dirty="0">
              <a:solidFill>
                <a:schemeClr val="tx1"/>
              </a:solidFill>
              <a:latin typeface="Trebuchet MS"/>
              <a:ea typeface="Trebuchet MS"/>
              <a:cs typeface="Trebuchet MS"/>
              <a:sym typeface="Trebuchet MS"/>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629382"/>
            <a:ext cx="295554" cy="288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448420"/>
            <a:ext cx="246970" cy="288000"/>
          </a:xfrm>
          <a:prstGeom prst="rect">
            <a:avLst/>
          </a:prstGeom>
        </p:spPr>
      </p:pic>
      <p:pic>
        <p:nvPicPr>
          <p:cNvPr id="8" name="Grafik 7"/>
          <p:cNvPicPr/>
          <p:nvPr/>
        </p:nvPicPr>
        <p:blipFill>
          <a:blip r:embed="rId5" cstate="print">
            <a:extLst>
              <a:ext uri="{28A0092B-C50C-407E-A947-70E740481C1C}">
                <a14:useLocalDpi xmlns:a14="http://schemas.microsoft.com/office/drawing/2010/main" val="0"/>
              </a:ext>
            </a:extLst>
          </a:blip>
          <a:stretch>
            <a:fillRect/>
          </a:stretch>
        </p:blipFill>
        <p:spPr>
          <a:xfrm>
            <a:off x="990600" y="3281679"/>
            <a:ext cx="294005" cy="274320"/>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4512733"/>
            <a:ext cx="300288" cy="288000"/>
          </a:xfrm>
          <a:prstGeom prst="rect">
            <a:avLst/>
          </a:prstGeom>
        </p:spPr>
      </p:pic>
    </p:spTree>
    <p:extLst>
      <p:ext uri="{BB962C8B-B14F-4D97-AF65-F5344CB8AC3E}">
        <p14:creationId xmlns:p14="http://schemas.microsoft.com/office/powerpoint/2010/main" val="1674485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GOFAIR">
  <a:themeElements>
    <a:clrScheme name="GOFAIR">
      <a:dk1>
        <a:srgbClr val="4B4B4B"/>
      </a:dk1>
      <a:lt1>
        <a:srgbClr val="FFFFFF"/>
      </a:lt1>
      <a:dk2>
        <a:srgbClr val="1288E0"/>
      </a:dk2>
      <a:lt2>
        <a:srgbClr val="FFFFFF"/>
      </a:lt2>
      <a:accent1>
        <a:srgbClr val="00518E"/>
      </a:accent1>
      <a:accent2>
        <a:srgbClr val="EFC700"/>
      </a:accent2>
      <a:accent3>
        <a:srgbClr val="023333"/>
      </a:accent3>
      <a:accent4>
        <a:srgbClr val="D2D2D2"/>
      </a:accent4>
      <a:accent5>
        <a:srgbClr val="7D7D7D"/>
      </a:accent5>
      <a:accent6>
        <a:srgbClr val="80D7E3"/>
      </a:accent6>
      <a:hlink>
        <a:srgbClr val="4B4B4B"/>
      </a:hlink>
      <a:folHlink>
        <a:srgbClr val="004E54"/>
      </a:folHlink>
    </a:clrScheme>
    <a:fontScheme name="GOFAI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bwMode="auto">
        <a:noFill/>
        <a:ln w="9525">
          <a:noFill/>
          <a:miter lim="800000"/>
          <a:headEnd/>
          <a:tailEnd/>
        </a:ln>
        <a:effectLst/>
      </a:spPr>
      <a:bodyPr wrap="square" rtlCol="0">
        <a:noAutofit/>
      </a:bodyPr>
      <a:lstStyle>
        <a:defPPr>
          <a:defRPr sz="1800" kern="0" smtClean="0">
            <a:solidFill>
              <a:schemeClr val="accent5"/>
            </a:solidFill>
            <a:latin typeface="Tahoma" pitchFamily="34" charset="0"/>
            <a:ea typeface="Tahoma" pitchFamily="34" charset="0"/>
            <a:cs typeface="Tahoma" pitchFamily="34" charset="0"/>
          </a:defRPr>
        </a:defPPr>
      </a:lstStyle>
    </a:tx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GOFAIR" id="{97C74A65-D9FF-492C-8F72-8DBC0874EE95}" vid="{A26A3135-552A-42A5-AF48-06393AFAB9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GOFAIR</Template>
  <TotalTime>0</TotalTime>
  <Words>1608</Words>
  <Application>Microsoft Office PowerPoint</Application>
  <PresentationFormat>Benutzerdefiniert</PresentationFormat>
  <Paragraphs>220</Paragraphs>
  <Slides>19</Slides>
  <Notes>15</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GOFAIR</vt:lpstr>
      <vt:lpstr>How                to GO FAIR</vt:lpstr>
      <vt:lpstr>Aktuelle Situation von Open Science in Deutschland</vt:lpstr>
      <vt:lpstr>Aber! </vt:lpstr>
      <vt:lpstr>Die GO FAIR-Initiative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GO FAIR-Strategie: 3 Säulen</vt:lpstr>
      <vt:lpstr>Go fair - Implementierungsnetzwerke</vt:lpstr>
      <vt:lpstr>Beteiligungsmöglichkeiten an GO FAIR </vt:lpstr>
      <vt:lpstr>Beteiligungsmöglichkeiten an GO FAIR </vt:lpstr>
      <vt:lpstr>Beteiligungsmöglichkeiten an GO FAIR </vt:lpstr>
      <vt:lpstr>Arbeitsstruktur</vt:lpstr>
      <vt:lpstr>Governance-Struktur</vt:lpstr>
      <vt:lpstr>Vielen Dank! https://go-fair.org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GOFAIR</dc:title>
  <dc:subject>GOFAIR</dc:subject>
  <dc:creator/>
  <cp:keywords>GOFAIR</cp:keywords>
  <cp:lastModifiedBy/>
  <cp:revision>1</cp:revision>
  <dcterms:created xsi:type="dcterms:W3CDTF">2012-05-23T13:11:19Z</dcterms:created>
  <dcterms:modified xsi:type="dcterms:W3CDTF">2018-12-18T08:49:38Z</dcterms:modified>
</cp:coreProperties>
</file>