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lona Lang" initials="IL" lastIdx="3" clrIdx="0"/>
  <p:cmAuthor id="1" name="Elisabeth Böker" initials="EB" lastIdx="1" clrIdx="1"/>
  <p:cmAuthor id="2" name="Peter Brettschneider (peter.brettschneider@uni-konstanz.de)" initials="PB(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C54E6-EF09-463E-8887-D1D0E1C5FD20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2E52F-2E76-453D-81EF-011379BCCE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4057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2E52F-2E76-453D-81EF-011379BCCEF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7383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2E52F-2E76-453D-81EF-011379BCCEF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27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2E52F-2E76-453D-81EF-011379BCCEF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209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2E52F-2E76-453D-81EF-011379BCCEF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7884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2E52F-2E76-453D-81EF-011379BCCEF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0892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2E52F-2E76-453D-81EF-011379BCCEF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789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2E52F-2E76-453D-81EF-011379BCCEF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996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"/>
          <p:cNvSpPr/>
          <p:nvPr/>
        </p:nvSpPr>
        <p:spPr>
          <a:xfrm>
            <a:off x="323640" y="6408360"/>
            <a:ext cx="8496720" cy="0"/>
          </a:xfrm>
          <a:prstGeom prst="line">
            <a:avLst/>
          </a:prstGeom>
          <a:ln w="12600">
            <a:solidFill>
              <a:srgbClr val="0096C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5724360" y="6453360"/>
            <a:ext cx="3095280" cy="21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de-DE" sz="900" b="1" strike="noStrike" spc="-1">
                <a:solidFill>
                  <a:srgbClr val="000000"/>
                </a:solidFill>
                <a:latin typeface="Arial"/>
                <a:ea typeface="DejaVu Sans"/>
              </a:rPr>
              <a:t>Universität Konstanz</a:t>
            </a:r>
            <a:endParaRPr lang="de-DE" sz="900" b="0" strike="noStrike" spc="-1">
              <a:latin typeface="Arial"/>
            </a:endParaRPr>
          </a:p>
        </p:txBody>
      </p:sp>
      <p:sp>
        <p:nvSpPr>
          <p:cNvPr id="2" name="CustomShape 3"/>
          <p:cNvSpPr/>
          <p:nvPr/>
        </p:nvSpPr>
        <p:spPr>
          <a:xfrm>
            <a:off x="0" y="360"/>
            <a:ext cx="914292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" name="Grafik 4"/>
          <p:cNvPicPr/>
          <p:nvPr/>
        </p:nvPicPr>
        <p:blipFill>
          <a:blip r:embed="rId14"/>
          <a:stretch/>
        </p:blipFill>
        <p:spPr>
          <a:xfrm>
            <a:off x="5459040" y="0"/>
            <a:ext cx="3688920" cy="2022480"/>
          </a:xfrm>
          <a:prstGeom prst="rect">
            <a:avLst/>
          </a:prstGeom>
          <a:ln>
            <a:noFill/>
          </a:ln>
        </p:spPr>
      </p:pic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>
            <a:off x="323640" y="6408360"/>
            <a:ext cx="8496720" cy="0"/>
          </a:xfrm>
          <a:prstGeom prst="line">
            <a:avLst/>
          </a:prstGeom>
          <a:ln w="12600">
            <a:solidFill>
              <a:srgbClr val="0096C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2"/>
          <p:cNvSpPr/>
          <p:nvPr/>
        </p:nvSpPr>
        <p:spPr>
          <a:xfrm>
            <a:off x="5724360" y="6453360"/>
            <a:ext cx="3095280" cy="21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de-DE" sz="900" b="1" strike="noStrike" spc="-1">
                <a:solidFill>
                  <a:srgbClr val="000000"/>
                </a:solidFill>
                <a:latin typeface="Arial"/>
                <a:ea typeface="DejaVu Sans"/>
              </a:rPr>
              <a:t>Universität Konstanz</a:t>
            </a:r>
            <a:endParaRPr lang="de-DE" sz="900" b="0" strike="noStrike" spc="-1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572720" y="1515960"/>
            <a:ext cx="4570920" cy="3594960"/>
          </a:xfrm>
          <a:prstGeom prst="rect">
            <a:avLst/>
          </a:prstGeom>
          <a:solidFill>
            <a:srgbClr val="00749D"/>
          </a:solidFill>
          <a:ln w="5724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CustomShape 2"/>
          <p:cNvSpPr/>
          <p:nvPr/>
        </p:nvSpPr>
        <p:spPr>
          <a:xfrm>
            <a:off x="324000" y="5373720"/>
            <a:ext cx="7271640" cy="79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10000"/>
              </a:lnSpc>
            </a:pPr>
            <a:r>
              <a:rPr lang="de-DE" sz="2000" b="1" u="sng" strike="noStrike" spc="-1" dirty="0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  <a:ea typeface="DejaVu Sans"/>
              </a:rPr>
              <a:t>Dr. Elisabeth Böker, Peter Brettschneider, Dr. Ilona Lang</a:t>
            </a:r>
            <a:endParaRPr lang="de-DE" sz="2000" b="0" strike="noStrike" spc="-1" dirty="0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de-DE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Konstanz</a:t>
            </a:r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de-DE" sz="2000" spc="-1" smtClean="0">
                <a:solidFill>
                  <a:srgbClr val="000000"/>
                </a:solidFill>
                <a:latin typeface="Arial"/>
                <a:ea typeface="DejaVu Sans"/>
              </a:rPr>
              <a:t>September</a:t>
            </a:r>
            <a:r>
              <a:rPr lang="de-DE" sz="2000" b="0" strike="noStrike" spc="-1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2020</a:t>
            </a:r>
            <a:endParaRPr lang="de-DE" sz="2000" b="0" strike="noStrike" spc="-1"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315000" y="2884660"/>
            <a:ext cx="4012051" cy="5749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36000" tIns="18000" rIns="36000" bIns="18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de-DE" sz="35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Digitalvermittlung.</a:t>
            </a:r>
            <a:endParaRPr lang="de-DE" sz="3500" b="0" strike="noStrike" spc="-1" dirty="0">
              <a:latin typeface="Arial"/>
            </a:endParaRPr>
          </a:p>
        </p:txBody>
      </p:sp>
      <p:sp>
        <p:nvSpPr>
          <p:cNvPr id="85" name="CustomShape 4"/>
          <p:cNvSpPr/>
          <p:nvPr/>
        </p:nvSpPr>
        <p:spPr>
          <a:xfrm>
            <a:off x="315000" y="3451320"/>
            <a:ext cx="3381480" cy="569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36000" tIns="18000" rIns="36000" bIns="18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de-DE" sz="3500" b="1" strike="noStrike" spc="-1">
                <a:solidFill>
                  <a:srgbClr val="000000"/>
                </a:solidFill>
                <a:latin typeface="Arial"/>
                <a:ea typeface="DejaVu Sans"/>
              </a:rPr>
              <a:t>„Open Science:</a:t>
            </a:r>
            <a:endParaRPr lang="de-DE" sz="3500" b="0" strike="noStrike" spc="-1">
              <a:latin typeface="Arial"/>
            </a:endParaRPr>
          </a:p>
        </p:txBody>
      </p:sp>
      <p:grpSp>
        <p:nvGrpSpPr>
          <p:cNvPr id="86" name="Group 5"/>
          <p:cNvGrpSpPr/>
          <p:nvPr/>
        </p:nvGrpSpPr>
        <p:grpSpPr>
          <a:xfrm>
            <a:off x="5497920" y="1938960"/>
            <a:ext cx="1081800" cy="922320"/>
            <a:chOff x="5497920" y="1938960"/>
            <a:chExt cx="1081800" cy="922320"/>
          </a:xfrm>
        </p:grpSpPr>
        <p:sp>
          <p:nvSpPr>
            <p:cNvPr id="87" name="Line 6"/>
            <p:cNvSpPr/>
            <p:nvPr/>
          </p:nvSpPr>
          <p:spPr>
            <a:xfrm flipH="1" flipV="1">
              <a:off x="5925960" y="2355480"/>
              <a:ext cx="653760" cy="505800"/>
            </a:xfrm>
            <a:prstGeom prst="line">
              <a:avLst/>
            </a:prstGeom>
            <a:ln w="38160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8" name="CustomShape 7"/>
            <p:cNvSpPr/>
            <p:nvPr/>
          </p:nvSpPr>
          <p:spPr>
            <a:xfrm rot="642000">
              <a:off x="5535720" y="1977840"/>
              <a:ext cx="461520" cy="454320"/>
            </a:xfrm>
            <a:prstGeom prst="ellipse">
              <a:avLst/>
            </a:prstGeom>
            <a:solidFill>
              <a:srgbClr val="FFCD3F"/>
            </a:solidFill>
            <a:ln>
              <a:solidFill>
                <a:schemeClr val="accent1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</p:grpSp>
      <p:grpSp>
        <p:nvGrpSpPr>
          <p:cNvPr id="89" name="Group 8"/>
          <p:cNvGrpSpPr/>
          <p:nvPr/>
        </p:nvGrpSpPr>
        <p:grpSpPr>
          <a:xfrm>
            <a:off x="7255440" y="2417760"/>
            <a:ext cx="1152000" cy="781920"/>
            <a:chOff x="7255440" y="2417760"/>
            <a:chExt cx="1152000" cy="781920"/>
          </a:xfrm>
        </p:grpSpPr>
        <p:sp>
          <p:nvSpPr>
            <p:cNvPr id="90" name="Line 9"/>
            <p:cNvSpPr/>
            <p:nvPr/>
          </p:nvSpPr>
          <p:spPr>
            <a:xfrm flipH="1">
              <a:off x="7255440" y="2682360"/>
              <a:ext cx="852120" cy="517320"/>
            </a:xfrm>
            <a:prstGeom prst="line">
              <a:avLst/>
            </a:prstGeom>
            <a:ln w="38160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1" name="CustomShape 10"/>
            <p:cNvSpPr/>
            <p:nvPr/>
          </p:nvSpPr>
          <p:spPr>
            <a:xfrm>
              <a:off x="7945920" y="2417760"/>
              <a:ext cx="461520" cy="454320"/>
            </a:xfrm>
            <a:prstGeom prst="ellipse">
              <a:avLst/>
            </a:prstGeom>
            <a:solidFill>
              <a:srgbClr val="FFCD3F"/>
            </a:solidFill>
            <a:ln>
              <a:solidFill>
                <a:schemeClr val="accent1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</p:grpSp>
      <p:grpSp>
        <p:nvGrpSpPr>
          <p:cNvPr id="95" name="Group 14"/>
          <p:cNvGrpSpPr/>
          <p:nvPr/>
        </p:nvGrpSpPr>
        <p:grpSpPr>
          <a:xfrm>
            <a:off x="5458320" y="3352320"/>
            <a:ext cx="1119240" cy="514800"/>
            <a:chOff x="5458320" y="3352320"/>
            <a:chExt cx="1119240" cy="514800"/>
          </a:xfrm>
        </p:grpSpPr>
        <p:sp>
          <p:nvSpPr>
            <p:cNvPr id="96" name="Line 15"/>
            <p:cNvSpPr/>
            <p:nvPr/>
          </p:nvSpPr>
          <p:spPr>
            <a:xfrm flipH="1">
              <a:off x="5657040" y="3352320"/>
              <a:ext cx="920520" cy="343440"/>
            </a:xfrm>
            <a:prstGeom prst="line">
              <a:avLst/>
            </a:prstGeom>
            <a:ln w="38160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7" name="CustomShape 16"/>
            <p:cNvSpPr/>
            <p:nvPr/>
          </p:nvSpPr>
          <p:spPr>
            <a:xfrm>
              <a:off x="5458320" y="3575880"/>
              <a:ext cx="296280" cy="291240"/>
            </a:xfrm>
            <a:prstGeom prst="ellipse">
              <a:avLst/>
            </a:prstGeom>
            <a:solidFill>
              <a:srgbClr val="FFCD3F"/>
            </a:solidFill>
            <a:ln>
              <a:solidFill>
                <a:schemeClr val="accent1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</p:grpSp>
      <p:grpSp>
        <p:nvGrpSpPr>
          <p:cNvPr id="98" name="Group 17"/>
          <p:cNvGrpSpPr/>
          <p:nvPr/>
        </p:nvGrpSpPr>
        <p:grpSpPr>
          <a:xfrm>
            <a:off x="6939720" y="2020680"/>
            <a:ext cx="405720" cy="1002600"/>
            <a:chOff x="6939720" y="2020680"/>
            <a:chExt cx="405720" cy="1002600"/>
          </a:xfrm>
        </p:grpSpPr>
        <p:sp>
          <p:nvSpPr>
            <p:cNvPr id="99" name="Line 18"/>
            <p:cNvSpPr/>
            <p:nvPr/>
          </p:nvSpPr>
          <p:spPr>
            <a:xfrm flipH="1">
              <a:off x="6939720" y="2204280"/>
              <a:ext cx="235440" cy="819000"/>
            </a:xfrm>
            <a:prstGeom prst="line">
              <a:avLst/>
            </a:prstGeom>
            <a:ln w="38160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0" name="CustomShape 19"/>
            <p:cNvSpPr/>
            <p:nvPr/>
          </p:nvSpPr>
          <p:spPr>
            <a:xfrm>
              <a:off x="7049160" y="2020680"/>
              <a:ext cx="296280" cy="291240"/>
            </a:xfrm>
            <a:prstGeom prst="ellipse">
              <a:avLst/>
            </a:prstGeom>
            <a:solidFill>
              <a:srgbClr val="FFCD3F"/>
            </a:solidFill>
            <a:ln>
              <a:solidFill>
                <a:schemeClr val="accent1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</p:grpSp>
      <p:grpSp>
        <p:nvGrpSpPr>
          <p:cNvPr id="101" name="Group 20"/>
          <p:cNvGrpSpPr/>
          <p:nvPr/>
        </p:nvGrpSpPr>
        <p:grpSpPr>
          <a:xfrm>
            <a:off x="7255440" y="3610080"/>
            <a:ext cx="1214280" cy="791640"/>
            <a:chOff x="7255440" y="3610080"/>
            <a:chExt cx="1214280" cy="791640"/>
          </a:xfrm>
        </p:grpSpPr>
        <p:sp>
          <p:nvSpPr>
            <p:cNvPr id="102" name="Line 21"/>
            <p:cNvSpPr/>
            <p:nvPr/>
          </p:nvSpPr>
          <p:spPr>
            <a:xfrm flipH="1" flipV="1">
              <a:off x="7255440" y="3610080"/>
              <a:ext cx="1046160" cy="645840"/>
            </a:xfrm>
            <a:prstGeom prst="line">
              <a:avLst/>
            </a:prstGeom>
            <a:ln w="38160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3" name="CustomShape 22"/>
            <p:cNvSpPr/>
            <p:nvPr/>
          </p:nvSpPr>
          <p:spPr>
            <a:xfrm>
              <a:off x="8173440" y="4110480"/>
              <a:ext cx="296280" cy="291240"/>
            </a:xfrm>
            <a:prstGeom prst="ellipse">
              <a:avLst/>
            </a:prstGeom>
            <a:solidFill>
              <a:srgbClr val="FFCD3F"/>
            </a:solidFill>
            <a:ln>
              <a:solidFill>
                <a:schemeClr val="accent1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</p:grpSp>
      <p:pic>
        <p:nvPicPr>
          <p:cNvPr id="104" name="Grafik 32"/>
          <p:cNvPicPr/>
          <p:nvPr/>
        </p:nvPicPr>
        <p:blipFill>
          <a:blip r:embed="rId3"/>
          <a:stretch/>
        </p:blipFill>
        <p:spPr>
          <a:xfrm>
            <a:off x="6356520" y="2737440"/>
            <a:ext cx="1151640" cy="1132920"/>
          </a:xfrm>
          <a:prstGeom prst="rect">
            <a:avLst/>
          </a:prstGeom>
          <a:ln>
            <a:noFill/>
          </a:ln>
        </p:spPr>
      </p:pic>
      <p:sp>
        <p:nvSpPr>
          <p:cNvPr id="105" name="CustomShape 23"/>
          <p:cNvSpPr/>
          <p:nvPr/>
        </p:nvSpPr>
        <p:spPr>
          <a:xfrm>
            <a:off x="315000" y="4021560"/>
            <a:ext cx="6113880" cy="569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36000" tIns="18000" rIns="36000" bIns="18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de-DE" sz="3500" b="1" strike="noStrike" spc="-1">
                <a:solidFill>
                  <a:srgbClr val="000000"/>
                </a:solidFill>
                <a:latin typeface="Arial"/>
                <a:ea typeface="DejaVu Sans"/>
              </a:rPr>
              <a:t>Von Daten zu Publikationen“</a:t>
            </a:r>
            <a:endParaRPr lang="de-DE" sz="3500" b="0" strike="noStrike" spc="-1">
              <a:latin typeface="Arial"/>
            </a:endParaRPr>
          </a:p>
        </p:txBody>
      </p:sp>
      <p:grpSp>
        <p:nvGrpSpPr>
          <p:cNvPr id="92" name="Group 11"/>
          <p:cNvGrpSpPr/>
          <p:nvPr/>
        </p:nvGrpSpPr>
        <p:grpSpPr>
          <a:xfrm rot="20770859">
            <a:off x="5978024" y="3793907"/>
            <a:ext cx="734040" cy="1178280"/>
            <a:chOff x="5876640" y="3742200"/>
            <a:chExt cx="734040" cy="1178280"/>
          </a:xfrm>
        </p:grpSpPr>
        <p:sp>
          <p:nvSpPr>
            <p:cNvPr id="93" name="Line 12"/>
            <p:cNvSpPr/>
            <p:nvPr/>
          </p:nvSpPr>
          <p:spPr>
            <a:xfrm flipH="1">
              <a:off x="6184800" y="3742200"/>
              <a:ext cx="425880" cy="823680"/>
            </a:xfrm>
            <a:prstGeom prst="line">
              <a:avLst/>
            </a:prstGeom>
            <a:ln w="38160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4" name="CustomShape 13"/>
            <p:cNvSpPr/>
            <p:nvPr/>
          </p:nvSpPr>
          <p:spPr>
            <a:xfrm>
              <a:off x="5876640" y="4466160"/>
              <a:ext cx="461520" cy="454320"/>
            </a:xfrm>
            <a:prstGeom prst="ellipse">
              <a:avLst/>
            </a:prstGeom>
            <a:solidFill>
              <a:srgbClr val="FFCD3F"/>
            </a:solidFill>
            <a:ln>
              <a:solidFill>
                <a:schemeClr val="accent1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</p:grpSp>
      <p:sp>
        <p:nvSpPr>
          <p:cNvPr id="27" name="CustomShape 4"/>
          <p:cNvSpPr/>
          <p:nvPr/>
        </p:nvSpPr>
        <p:spPr>
          <a:xfrm>
            <a:off x="4488840" y="6454122"/>
            <a:ext cx="4655160" cy="31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de-DE" sz="1000" b="0" strike="noStrike" spc="-1" dirty="0">
                <a:solidFill>
                  <a:srgbClr val="000000"/>
                </a:solidFill>
                <a:latin typeface="Arial"/>
              </a:rPr>
              <a:t>Alle Inhalte dieser Präsentation stehen, sofern nicht anders angegeben, unter der Lizenz </a:t>
            </a:r>
            <a:r>
              <a:rPr lang="de-DE" sz="1000" b="0" strike="noStrike" spc="-1" dirty="0">
                <a:solidFill>
                  <a:srgbClr val="5F5F5F"/>
                </a:solidFill>
                <a:latin typeface="Arial"/>
                <a:hlinkClick r:id="rId4"/>
              </a:rPr>
              <a:t>Creative </a:t>
            </a:r>
            <a:r>
              <a:rPr lang="de-DE" sz="1000" b="0" strike="noStrike" spc="-1" dirty="0" err="1">
                <a:solidFill>
                  <a:srgbClr val="5F5F5F"/>
                </a:solidFill>
                <a:latin typeface="Arial"/>
                <a:hlinkClick r:id="rId4"/>
              </a:rPr>
              <a:t>Commons</a:t>
            </a:r>
            <a:r>
              <a:rPr lang="de-DE" sz="1000" b="0" strike="noStrike" spc="-1" dirty="0">
                <a:solidFill>
                  <a:srgbClr val="5F5F5F"/>
                </a:solidFill>
                <a:latin typeface="Arial"/>
                <a:hlinkClick r:id="rId4"/>
              </a:rPr>
              <a:t> BY 4.0 International</a:t>
            </a:r>
            <a:r>
              <a:rPr lang="de-DE" sz="1000" b="0" strike="noStrike" spc="-1" dirty="0">
                <a:solidFill>
                  <a:srgbClr val="000000"/>
                </a:solidFill>
                <a:latin typeface="Arial"/>
              </a:rPr>
              <a:t>.</a:t>
            </a:r>
            <a:endParaRPr lang="de-DE" sz="1000" b="0" strike="noStrike" spc="-1" dirty="0">
              <a:latin typeface="Arial"/>
            </a:endParaRPr>
          </a:p>
        </p:txBody>
      </p:sp>
      <p:pic>
        <p:nvPicPr>
          <p:cNvPr id="28" name="Grafik 5"/>
          <p:cNvPicPr/>
          <p:nvPr/>
        </p:nvPicPr>
        <p:blipFill>
          <a:blip r:embed="rId5"/>
          <a:stretch/>
        </p:blipFill>
        <p:spPr>
          <a:xfrm>
            <a:off x="3371940" y="6454122"/>
            <a:ext cx="888120" cy="310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324000" y="404640"/>
            <a:ext cx="6334920" cy="122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lang="de-DE" sz="3500" b="1" u="sng" strike="noStrike" spc="-1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  <a:ea typeface="DejaVu Sans"/>
              </a:rPr>
              <a:t>Ausgangslage</a:t>
            </a:r>
            <a:endParaRPr lang="de-DE" sz="3500" b="0" strike="noStrike" spc="-1"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324000" y="1989000"/>
            <a:ext cx="5059440" cy="410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85840" indent="-285120">
              <a:lnSpc>
                <a:spcPct val="110000"/>
              </a:lnSpc>
              <a:spcBef>
                <a:spcPts val="601"/>
              </a:spcBef>
              <a:spcAft>
                <a:spcPts val="601"/>
              </a:spcAft>
              <a:buClr>
                <a:srgbClr val="2894BF"/>
              </a:buClr>
              <a:buFont typeface="Arial"/>
              <a:buChar char="•"/>
            </a:pPr>
            <a:r>
              <a:rPr lang="de-DE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Hoher Bedarf an digitalen Angeboten zu Open-Science-Themen</a:t>
            </a:r>
            <a:endParaRPr lang="de-DE" sz="2000" b="0" strike="noStrike" spc="-1" dirty="0">
              <a:latin typeface="Arial"/>
            </a:endParaRPr>
          </a:p>
          <a:p>
            <a:pPr marL="285840" indent="-285120">
              <a:lnSpc>
                <a:spcPct val="110000"/>
              </a:lnSpc>
              <a:spcBef>
                <a:spcPts val="601"/>
              </a:spcBef>
              <a:spcAft>
                <a:spcPts val="601"/>
              </a:spcAft>
              <a:buClr>
                <a:srgbClr val="2894BF"/>
              </a:buClr>
              <a:buFont typeface="Arial"/>
              <a:buChar char="•"/>
            </a:pPr>
            <a:r>
              <a:rPr lang="de-DE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Entwicklung eines Konzepts für einen Open-Science-Kurs</a:t>
            </a:r>
            <a:endParaRPr lang="de-DE" sz="2000" b="0" strike="noStrike" spc="-1" dirty="0">
              <a:latin typeface="Arial"/>
            </a:endParaRPr>
          </a:p>
          <a:p>
            <a:pPr marL="743400" lvl="1" indent="-285480">
              <a:lnSpc>
                <a:spcPct val="110000"/>
              </a:lnSpc>
              <a:spcBef>
                <a:spcPts val="601"/>
              </a:spcBef>
              <a:spcAft>
                <a:spcPts val="601"/>
              </a:spcAft>
              <a:buClr>
                <a:srgbClr val="009AD1"/>
              </a:buClr>
              <a:buFont typeface="Wingdings" charset="2"/>
              <a:buChar char=""/>
            </a:pPr>
            <a:r>
              <a:rPr lang="de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Asynchroner Kurs: flexible Bearbeitung</a:t>
            </a:r>
            <a:endParaRPr lang="de-DE" sz="1800" b="0" strike="noStrike" spc="-1" dirty="0">
              <a:latin typeface="Arial"/>
            </a:endParaRPr>
          </a:p>
          <a:p>
            <a:pPr marL="743400" lvl="1" indent="-285480">
              <a:lnSpc>
                <a:spcPct val="110000"/>
              </a:lnSpc>
              <a:spcBef>
                <a:spcPts val="601"/>
              </a:spcBef>
              <a:spcAft>
                <a:spcPts val="601"/>
              </a:spcAft>
              <a:buClr>
                <a:srgbClr val="009AD1"/>
              </a:buClr>
              <a:buFont typeface="Wingdings" charset="2"/>
              <a:buChar char=""/>
            </a:pPr>
            <a:r>
              <a:rPr lang="de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Über Lernplattform Ilias angeboten</a:t>
            </a:r>
            <a:endParaRPr lang="de-DE" sz="1800" b="0" strike="noStrike" spc="-1" dirty="0">
              <a:latin typeface="Arial"/>
            </a:endParaRPr>
          </a:p>
          <a:p>
            <a:pPr marL="285840" lvl="1" indent="-285120">
              <a:lnSpc>
                <a:spcPct val="110000"/>
              </a:lnSpc>
              <a:spcBef>
                <a:spcPts val="601"/>
              </a:spcBef>
              <a:spcAft>
                <a:spcPts val="601"/>
              </a:spcAft>
              <a:buClr>
                <a:srgbClr val="2894BF"/>
              </a:buClr>
              <a:buFont typeface="Arial"/>
              <a:buChar char="•"/>
            </a:pPr>
            <a:r>
              <a:rPr lang="de-DE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Entwickelt vom Team Open Science des KIM </a:t>
            </a:r>
            <a:r>
              <a:rPr lang="de-DE" sz="20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der Universität Konstanz</a:t>
            </a:r>
            <a:endParaRPr lang="de-DE" sz="2000" b="0" strike="noStrike" spc="-1" dirty="0">
              <a:latin typeface="Arial"/>
            </a:endParaRPr>
          </a:p>
          <a:p>
            <a:pPr>
              <a:lnSpc>
                <a:spcPct val="110000"/>
              </a:lnSpc>
              <a:spcAft>
                <a:spcPts val="601"/>
              </a:spcAft>
            </a:pPr>
            <a:endParaRPr lang="de-DE" sz="2000" b="0" strike="noStrike" spc="-1" dirty="0">
              <a:latin typeface="Arial"/>
            </a:endParaRPr>
          </a:p>
          <a:p>
            <a:pPr>
              <a:lnSpc>
                <a:spcPct val="110000"/>
              </a:lnSpc>
            </a:pPr>
            <a:endParaRPr lang="de-DE" sz="2000" b="0" strike="noStrike" spc="-1" dirty="0">
              <a:latin typeface="Arial"/>
            </a:endParaRPr>
          </a:p>
          <a:p>
            <a:pPr>
              <a:lnSpc>
                <a:spcPct val="110000"/>
              </a:lnSpc>
            </a:pPr>
            <a:endParaRPr lang="de-DE" sz="2000" b="0" strike="noStrike" spc="-1" dirty="0"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2484360" y="6453360"/>
            <a:ext cx="3598920" cy="21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de-DE" sz="7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Digitalvermittlung</a:t>
            </a:r>
            <a:r>
              <a:rPr lang="de-DE" sz="7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r>
              <a:rPr lang="de-DE" sz="7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Open </a:t>
            </a:r>
            <a:r>
              <a:rPr lang="de-DE" sz="7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Science: Von Daten zu Publikationen</a:t>
            </a:r>
            <a:endParaRPr lang="de-DE" sz="700" b="0" strike="noStrike" spc="-1" dirty="0">
              <a:latin typeface="Arial"/>
            </a:endParaRPr>
          </a:p>
        </p:txBody>
      </p:sp>
      <p:sp>
        <p:nvSpPr>
          <p:cNvPr id="109" name="CustomShape 4"/>
          <p:cNvSpPr/>
          <p:nvPr/>
        </p:nvSpPr>
        <p:spPr>
          <a:xfrm>
            <a:off x="324000" y="6453360"/>
            <a:ext cx="934200" cy="21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fld id="{0EC2424D-EAC0-4509-85B5-EA226321D529}" type="slidenum">
              <a:rPr lang="de-DE" sz="700" b="1" strike="noStrike" spc="-1">
                <a:solidFill>
                  <a:srgbClr val="000000"/>
                </a:solidFill>
                <a:latin typeface="Arial"/>
                <a:ea typeface="DejaVu Sans"/>
              </a:rPr>
              <a:t>2</a:t>
            </a:fld>
            <a:endParaRPr lang="de-DE" sz="700" b="0" strike="noStrike" spc="-1">
              <a:latin typeface="Arial"/>
            </a:endParaRPr>
          </a:p>
        </p:txBody>
      </p:sp>
      <p:sp>
        <p:nvSpPr>
          <p:cNvPr id="110" name="CustomShape 5"/>
          <p:cNvSpPr/>
          <p:nvPr/>
        </p:nvSpPr>
        <p:spPr>
          <a:xfrm>
            <a:off x="1403280" y="6453360"/>
            <a:ext cx="936000" cy="21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fld id="{48FE5493-7475-4EBD-AE4A-0D9BDB5F8882}" type="datetime1">
              <a:rPr lang="de-DE" sz="700" b="1" strike="noStrike" spc="-1">
                <a:solidFill>
                  <a:srgbClr val="000000"/>
                </a:solidFill>
                <a:latin typeface="Arial"/>
                <a:ea typeface="DejaVu Sans"/>
              </a:rPr>
              <a:t>24.09.2020</a:t>
            </a:fld>
            <a:endParaRPr lang="de-DE" sz="700" b="0" strike="noStrike" spc="-1">
              <a:latin typeface="Arial"/>
            </a:endParaRPr>
          </a:p>
        </p:txBody>
      </p:sp>
      <p:pic>
        <p:nvPicPr>
          <p:cNvPr id="111" name="Grafik 4"/>
          <p:cNvPicPr/>
          <p:nvPr/>
        </p:nvPicPr>
        <p:blipFill>
          <a:blip r:embed="rId3"/>
          <a:stretch/>
        </p:blipFill>
        <p:spPr>
          <a:xfrm>
            <a:off x="5688000" y="2342880"/>
            <a:ext cx="3049200" cy="2619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324000" y="404640"/>
            <a:ext cx="6334920" cy="122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lang="de-DE" sz="3500" b="1" u="sng" strike="noStrike" spc="-1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  <a:ea typeface="DejaVu Sans"/>
              </a:rPr>
              <a:t>Informationen zum Kurs</a:t>
            </a:r>
            <a:endParaRPr lang="de-DE" sz="3500" b="0" strike="noStrike" spc="-1"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324000" y="1818968"/>
            <a:ext cx="8495640" cy="42733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85840" indent="-285120">
              <a:lnSpc>
                <a:spcPct val="100000"/>
              </a:lnSpc>
              <a:spcAft>
                <a:spcPts val="601"/>
              </a:spcAft>
              <a:buClr>
                <a:srgbClr val="2894BF"/>
              </a:buClr>
              <a:buFont typeface="Arial"/>
              <a:buChar char="•"/>
            </a:pPr>
            <a:r>
              <a:rPr lang="de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Sechs Module: bestehend aus </a:t>
            </a:r>
            <a:r>
              <a:rPr lang="de-DE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Screencasts</a:t>
            </a:r>
            <a:r>
              <a:rPr lang="de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Zusatzmaterialien und 				Abschlusstests</a:t>
            </a: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de-DE" sz="1800" b="0" strike="noStrike" spc="-1" dirty="0">
              <a:latin typeface="Arial"/>
            </a:endParaRPr>
          </a:p>
        </p:txBody>
      </p:sp>
      <p:sp>
        <p:nvSpPr>
          <p:cNvPr id="114" name="CustomShape 3"/>
          <p:cNvSpPr/>
          <p:nvPr/>
        </p:nvSpPr>
        <p:spPr>
          <a:xfrm>
            <a:off x="2484360" y="6453360"/>
            <a:ext cx="3670920" cy="21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de-DE" sz="7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Digitalvermittlung</a:t>
            </a:r>
            <a:r>
              <a:rPr lang="de-DE" sz="7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r>
              <a:rPr lang="de-DE" sz="7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Open </a:t>
            </a:r>
            <a:r>
              <a:rPr lang="de-DE" sz="7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Science: Von Daten zu Publikationen</a:t>
            </a:r>
            <a:endParaRPr lang="de-DE" sz="700" b="0" strike="noStrike" spc="-1" dirty="0">
              <a:latin typeface="Arial"/>
            </a:endParaRPr>
          </a:p>
        </p:txBody>
      </p:sp>
      <p:sp>
        <p:nvSpPr>
          <p:cNvPr id="115" name="CustomShape 4"/>
          <p:cNvSpPr/>
          <p:nvPr/>
        </p:nvSpPr>
        <p:spPr>
          <a:xfrm>
            <a:off x="324000" y="6453360"/>
            <a:ext cx="934200" cy="21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fld id="{659CCFAF-6FCB-40B4-90DE-8F1C261E1AC9}" type="slidenum">
              <a:rPr lang="de-DE" sz="700" b="1" strike="noStrike" spc="-1">
                <a:solidFill>
                  <a:srgbClr val="000000"/>
                </a:solidFill>
                <a:latin typeface="Arial"/>
                <a:ea typeface="DejaVu Sans"/>
              </a:rPr>
              <a:t>3</a:t>
            </a:fld>
            <a:endParaRPr lang="de-DE" sz="700" b="0" strike="noStrike" spc="-1">
              <a:latin typeface="Arial"/>
            </a:endParaRPr>
          </a:p>
        </p:txBody>
      </p:sp>
      <p:pic>
        <p:nvPicPr>
          <p:cNvPr id="116" name="Grafik 1"/>
          <p:cNvPicPr/>
          <p:nvPr/>
        </p:nvPicPr>
        <p:blipFill>
          <a:blip r:embed="rId3"/>
          <a:srcRect l="19108" t="14156" r="11440" b="17678"/>
          <a:stretch/>
        </p:blipFill>
        <p:spPr>
          <a:xfrm>
            <a:off x="2036520" y="2359800"/>
            <a:ext cx="5070600" cy="3732480"/>
          </a:xfrm>
          <a:prstGeom prst="rect">
            <a:avLst/>
          </a:prstGeom>
          <a:ln>
            <a:noFill/>
          </a:ln>
        </p:spPr>
      </p:pic>
      <p:sp>
        <p:nvSpPr>
          <p:cNvPr id="117" name="CustomShape 5"/>
          <p:cNvSpPr/>
          <p:nvPr/>
        </p:nvSpPr>
        <p:spPr>
          <a:xfrm>
            <a:off x="1403280" y="6453360"/>
            <a:ext cx="936000" cy="21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fld id="{8B010EB7-75AA-45C0-B3AB-C1F0B9E9560E}" type="datetime1">
              <a:rPr lang="de-DE" sz="700" b="1" strike="noStrike" spc="-1">
                <a:solidFill>
                  <a:srgbClr val="000000"/>
                </a:solidFill>
                <a:latin typeface="Arial"/>
                <a:ea typeface="DejaVu Sans"/>
              </a:rPr>
              <a:t>24.09.2020</a:t>
            </a:fld>
            <a:endParaRPr lang="de-DE" sz="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324000" y="404640"/>
            <a:ext cx="6334920" cy="122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lang="de-DE" sz="3500" b="1" u="sng" strike="noStrike" spc="-1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  <a:ea typeface="DejaVu Sans"/>
              </a:rPr>
              <a:t>Informationen zum Kurs</a:t>
            </a:r>
            <a:endParaRPr lang="de-DE" sz="3500" b="0" strike="noStrike" spc="-1"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324000" y="1627920"/>
            <a:ext cx="8495640" cy="467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85840" indent="-285120">
              <a:lnSpc>
                <a:spcPct val="100000"/>
              </a:lnSpc>
              <a:spcAft>
                <a:spcPts val="601"/>
              </a:spcAft>
              <a:buClr>
                <a:srgbClr val="2894BF"/>
              </a:buClr>
              <a:buFont typeface="Arial"/>
              <a:buChar char="•"/>
            </a:pPr>
            <a:r>
              <a:rPr lang="de-DE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Anrechnung </a:t>
            </a:r>
            <a:r>
              <a:rPr lang="de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als Schlüsselqualifikation (3 ECTS), etwa für den </a:t>
            </a:r>
            <a:r>
              <a:rPr lang="de-DE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Advanced</a:t>
            </a:r>
            <a:r>
              <a:rPr lang="de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Data </a:t>
            </a:r>
            <a:r>
              <a:rPr lang="de-DE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and</a:t>
            </a:r>
            <a:r>
              <a:rPr lang="de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Information </a:t>
            </a:r>
            <a:r>
              <a:rPr lang="de-DE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Literacy</a:t>
            </a:r>
            <a:r>
              <a:rPr lang="de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Track (ADILT)</a:t>
            </a:r>
            <a:endParaRPr lang="de-DE" sz="1800" b="0" strike="noStrike" spc="-1" dirty="0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601"/>
              </a:spcAft>
              <a:buClr>
                <a:srgbClr val="2894BF"/>
              </a:buClr>
              <a:buFont typeface="Arial"/>
              <a:buChar char="•"/>
            </a:pPr>
            <a:r>
              <a:rPr lang="de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Für externe Interessenten </a:t>
            </a:r>
            <a:r>
              <a:rPr lang="de-DE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Screencasts</a:t>
            </a:r>
            <a:r>
              <a:rPr lang="de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auf der </a:t>
            </a:r>
            <a:r>
              <a:rPr lang="de-DE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Open-Science-Webseite </a:t>
            </a:r>
            <a:r>
              <a:rPr lang="de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eingebunden</a:t>
            </a:r>
            <a:endParaRPr lang="de-DE" sz="1800" b="0" strike="noStrike" spc="-1" dirty="0">
              <a:latin typeface="Arial"/>
            </a:endParaRPr>
          </a:p>
        </p:txBody>
      </p:sp>
      <p:sp>
        <p:nvSpPr>
          <p:cNvPr id="120" name="CustomShape 3"/>
          <p:cNvSpPr/>
          <p:nvPr/>
        </p:nvSpPr>
        <p:spPr>
          <a:xfrm>
            <a:off x="2484360" y="6453360"/>
            <a:ext cx="3670920" cy="21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de-DE" sz="7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Digitalvermittlung</a:t>
            </a:r>
            <a:r>
              <a:rPr lang="de-DE" sz="7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r>
              <a:rPr lang="de-DE" sz="7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Open </a:t>
            </a:r>
            <a:r>
              <a:rPr lang="de-DE" sz="7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Science: Von Daten zu Publikationen</a:t>
            </a:r>
            <a:endParaRPr lang="de-DE" sz="700" b="0" strike="noStrike" spc="-1" dirty="0">
              <a:latin typeface="Arial"/>
            </a:endParaRPr>
          </a:p>
        </p:txBody>
      </p:sp>
      <p:sp>
        <p:nvSpPr>
          <p:cNvPr id="121" name="CustomShape 4"/>
          <p:cNvSpPr/>
          <p:nvPr/>
        </p:nvSpPr>
        <p:spPr>
          <a:xfrm>
            <a:off x="324000" y="6453360"/>
            <a:ext cx="934200" cy="21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fld id="{0FA7A4D4-8CE0-4CC8-8AEC-1749546BD2FF}" type="slidenum">
              <a:rPr lang="de-DE" sz="700" b="1" strike="noStrike" spc="-1">
                <a:solidFill>
                  <a:srgbClr val="000000"/>
                </a:solidFill>
                <a:latin typeface="Arial"/>
                <a:ea typeface="DejaVu Sans"/>
              </a:rPr>
              <a:t>4</a:t>
            </a:fld>
            <a:endParaRPr lang="de-DE" sz="700" b="0" strike="noStrike" spc="-1">
              <a:latin typeface="Arial"/>
            </a:endParaRPr>
          </a:p>
        </p:txBody>
      </p:sp>
      <p:sp>
        <p:nvSpPr>
          <p:cNvPr id="122" name="CustomShape 5"/>
          <p:cNvSpPr/>
          <p:nvPr/>
        </p:nvSpPr>
        <p:spPr>
          <a:xfrm>
            <a:off x="1403280" y="6453360"/>
            <a:ext cx="936000" cy="21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fld id="{532792C8-30F2-448C-A3F7-FEA2BD918322}" type="datetime1">
              <a:rPr lang="de-DE" sz="700" b="1" strike="noStrike" spc="-1">
                <a:solidFill>
                  <a:srgbClr val="000000"/>
                </a:solidFill>
                <a:latin typeface="Arial"/>
                <a:ea typeface="DejaVu Sans"/>
              </a:rPr>
              <a:t>24.09.2020</a:t>
            </a:fld>
            <a:endParaRPr lang="de-DE" sz="700" b="0" strike="noStrike" spc="-1">
              <a:latin typeface="Arial"/>
            </a:endParaRPr>
          </a:p>
        </p:txBody>
      </p:sp>
      <p:pic>
        <p:nvPicPr>
          <p:cNvPr id="123" name="Grafik 4"/>
          <p:cNvPicPr/>
          <p:nvPr/>
        </p:nvPicPr>
        <p:blipFill>
          <a:blip r:embed="rId3"/>
          <a:stretch/>
        </p:blipFill>
        <p:spPr>
          <a:xfrm>
            <a:off x="1836900" y="2922771"/>
            <a:ext cx="5469840" cy="3258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324000" y="404640"/>
            <a:ext cx="6334920" cy="122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lang="de-DE" sz="3500" b="1" u="sng" strike="noStrike" spc="-1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  <a:ea typeface="DejaVu Sans"/>
              </a:rPr>
              <a:t>Einblick in die Materialien</a:t>
            </a:r>
            <a:endParaRPr lang="de-DE" sz="3500" b="0" strike="noStrike" spc="-1"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2484360" y="6453360"/>
            <a:ext cx="3670920" cy="21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de-DE" sz="7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Digitalvermittlung</a:t>
            </a:r>
            <a:r>
              <a:rPr lang="de-DE" sz="7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r>
              <a:rPr lang="de-DE" sz="7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Open </a:t>
            </a:r>
            <a:r>
              <a:rPr lang="de-DE" sz="7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Science: Von Daten zu Publikationen</a:t>
            </a:r>
            <a:endParaRPr lang="de-DE" sz="700" b="0" strike="noStrike" spc="-1" dirty="0">
              <a:latin typeface="Arial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324000" y="6453360"/>
            <a:ext cx="934200" cy="21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fld id="{97DB7AED-B790-4504-BA46-53F9B08FF90B}" type="slidenum">
              <a:rPr lang="de-DE" sz="700" b="1" strike="noStrike" spc="-1">
                <a:solidFill>
                  <a:srgbClr val="000000"/>
                </a:solidFill>
                <a:latin typeface="Arial"/>
                <a:ea typeface="DejaVu Sans"/>
              </a:rPr>
              <a:t>5</a:t>
            </a:fld>
            <a:endParaRPr lang="de-DE" sz="700" b="0" strike="noStrike" spc="-1">
              <a:latin typeface="Arial"/>
            </a:endParaRPr>
          </a:p>
        </p:txBody>
      </p:sp>
      <p:sp>
        <p:nvSpPr>
          <p:cNvPr id="127" name="CustomShape 4"/>
          <p:cNvSpPr/>
          <p:nvPr/>
        </p:nvSpPr>
        <p:spPr>
          <a:xfrm>
            <a:off x="1403280" y="6453360"/>
            <a:ext cx="936000" cy="21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fld id="{54C2E426-C783-4DE6-9320-FC22ECF760D4}" type="datetime1">
              <a:rPr lang="de-DE" sz="700" b="1" strike="noStrike" spc="-1">
                <a:solidFill>
                  <a:srgbClr val="000000"/>
                </a:solidFill>
                <a:latin typeface="Arial"/>
                <a:ea typeface="DejaVu Sans"/>
              </a:rPr>
              <a:t>24.09.2020</a:t>
            </a:fld>
            <a:endParaRPr lang="de-DE" sz="700" b="0" strike="noStrike" spc="-1" dirty="0">
              <a:latin typeface="Arial"/>
            </a:endParaRPr>
          </a:p>
        </p:txBody>
      </p:sp>
      <p:pic>
        <p:nvPicPr>
          <p:cNvPr id="128" name="Inhaltsplatzhalter 6"/>
          <p:cNvPicPr/>
          <p:nvPr/>
        </p:nvPicPr>
        <p:blipFill>
          <a:blip r:embed="rId3"/>
          <a:stretch/>
        </p:blipFill>
        <p:spPr>
          <a:xfrm>
            <a:off x="324000" y="1340640"/>
            <a:ext cx="4774680" cy="3544920"/>
          </a:xfrm>
          <a:prstGeom prst="rect">
            <a:avLst/>
          </a:prstGeom>
          <a:ln>
            <a:noFill/>
          </a:ln>
        </p:spPr>
      </p:pic>
      <p:sp>
        <p:nvSpPr>
          <p:cNvPr id="129" name="CustomShape 5"/>
          <p:cNvSpPr/>
          <p:nvPr/>
        </p:nvSpPr>
        <p:spPr>
          <a:xfrm>
            <a:off x="387000" y="5117040"/>
            <a:ext cx="25228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9AD1"/>
                </a:solidFill>
                <a:latin typeface="Arial"/>
                <a:ea typeface="DejaVu Sans"/>
              </a:rPr>
              <a:t>Einstiegsseite in Ilias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130" name="CustomShape 6"/>
          <p:cNvSpPr/>
          <p:nvPr/>
        </p:nvSpPr>
        <p:spPr>
          <a:xfrm>
            <a:off x="3837240" y="5587920"/>
            <a:ext cx="25228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9AD1"/>
                </a:solidFill>
                <a:latin typeface="Arial"/>
                <a:ea typeface="DejaVu Sans"/>
              </a:rPr>
              <a:t>Modulansicht</a:t>
            </a:r>
            <a:endParaRPr lang="de-DE" sz="1600" b="0" strike="noStrike" spc="-1">
              <a:latin typeface="Arial"/>
            </a:endParaRPr>
          </a:p>
        </p:txBody>
      </p:sp>
      <p:pic>
        <p:nvPicPr>
          <p:cNvPr id="131" name="Grafik 2"/>
          <p:cNvPicPr/>
          <p:nvPr/>
        </p:nvPicPr>
        <p:blipFill>
          <a:blip r:embed="rId4"/>
          <a:stretch/>
        </p:blipFill>
        <p:spPr>
          <a:xfrm>
            <a:off x="3861720" y="3113280"/>
            <a:ext cx="4997880" cy="2284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24000" y="404640"/>
            <a:ext cx="6334920" cy="122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lang="de-DE" sz="3500" b="1" u="sng" strike="noStrike" spc="-1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  <a:ea typeface="DejaVu Sans"/>
              </a:rPr>
              <a:t>Mehrwert</a:t>
            </a:r>
            <a:endParaRPr lang="de-DE" sz="3500" b="0" strike="noStrike" spc="-1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24000" y="1628280"/>
            <a:ext cx="8495640" cy="446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85840" indent="-285120">
              <a:lnSpc>
                <a:spcPct val="110000"/>
              </a:lnSpc>
              <a:spcBef>
                <a:spcPts val="601"/>
              </a:spcBef>
              <a:buClr>
                <a:srgbClr val="2894BF"/>
              </a:buClr>
              <a:buFont typeface="Arial"/>
              <a:buChar char="•"/>
            </a:pPr>
            <a:r>
              <a:rPr lang="de-DE" sz="1800" b="1" strike="noStrike" spc="-1" dirty="0">
                <a:solidFill>
                  <a:srgbClr val="009AD1"/>
                </a:solidFill>
                <a:latin typeface="Arial"/>
                <a:ea typeface="DejaVu Sans"/>
              </a:rPr>
              <a:t>Neue Wege beschreiten</a:t>
            </a:r>
            <a:endParaRPr lang="de-DE" sz="1800" b="0" strike="noStrike" spc="-1" dirty="0">
              <a:latin typeface="Arial"/>
            </a:endParaRPr>
          </a:p>
          <a:p>
            <a:pPr marL="743400" lvl="1" indent="-285480">
              <a:lnSpc>
                <a:spcPct val="110000"/>
              </a:lnSpc>
              <a:spcBef>
                <a:spcPts val="601"/>
              </a:spcBef>
              <a:buClr>
                <a:srgbClr val="2894BF"/>
              </a:buClr>
              <a:buFont typeface="Wingdings" charset="2"/>
              <a:buChar char=""/>
            </a:pPr>
            <a:r>
              <a:rPr lang="de-DE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Umfangreiche Einführung in Zukunftsthemen für Studierende und Promovierende</a:t>
            </a:r>
            <a:endParaRPr lang="de-DE" sz="1600" b="0" strike="noStrike" spc="-1" dirty="0">
              <a:latin typeface="Arial"/>
            </a:endParaRPr>
          </a:p>
          <a:p>
            <a:pPr marL="743400" lvl="1" indent="-285480">
              <a:lnSpc>
                <a:spcPct val="110000"/>
              </a:lnSpc>
              <a:spcBef>
                <a:spcPts val="601"/>
              </a:spcBef>
              <a:buClr>
                <a:srgbClr val="2894BF"/>
              </a:buClr>
              <a:buFont typeface="Wingdings" charset="2"/>
              <a:buChar char=""/>
            </a:pPr>
            <a:r>
              <a:rPr lang="de-DE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Ermöglicht niederschwelligen (</a:t>
            </a:r>
            <a:r>
              <a:rPr lang="de-DE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Erst)Kontakt </a:t>
            </a:r>
            <a:r>
              <a:rPr lang="de-DE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mit dem Thema Open Science</a:t>
            </a:r>
            <a:endParaRPr lang="de-DE" sz="1600" b="0" strike="noStrike" spc="-1" dirty="0">
              <a:latin typeface="Arial"/>
            </a:endParaRPr>
          </a:p>
          <a:p>
            <a:pPr marL="1200600" lvl="2" indent="-285480">
              <a:lnSpc>
                <a:spcPct val="110000"/>
              </a:lnSpc>
              <a:spcBef>
                <a:spcPts val="601"/>
              </a:spcBef>
              <a:buClr>
                <a:srgbClr val="2894BF"/>
              </a:buClr>
              <a:buFont typeface="Wingdings" charset="2"/>
              <a:buChar char=""/>
            </a:pPr>
            <a:r>
              <a:rPr lang="de-DE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Inhalte asynchron, barrierefrei und modular</a:t>
            </a:r>
            <a:endParaRPr lang="de-DE" sz="1600" b="0" strike="noStrike" spc="-1" dirty="0">
              <a:latin typeface="Arial"/>
            </a:endParaRPr>
          </a:p>
          <a:p>
            <a:pPr marL="1200600" lvl="2" indent="-285480">
              <a:lnSpc>
                <a:spcPct val="110000"/>
              </a:lnSpc>
              <a:spcBef>
                <a:spcPts val="601"/>
              </a:spcBef>
              <a:buClr>
                <a:srgbClr val="2894BF"/>
              </a:buClr>
              <a:buFont typeface="Wingdings" charset="2"/>
              <a:buChar char=""/>
            </a:pPr>
            <a:r>
              <a:rPr lang="de-DE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Kompakte Kerninhalte und Vertiefungsmaterialien </a:t>
            </a:r>
            <a:endParaRPr lang="de-DE" sz="1600" b="0" strike="noStrike" spc="-1" dirty="0">
              <a:latin typeface="Arial"/>
            </a:endParaRPr>
          </a:p>
          <a:p>
            <a:pPr marL="286200" indent="-285480">
              <a:lnSpc>
                <a:spcPct val="110000"/>
              </a:lnSpc>
              <a:spcBef>
                <a:spcPts val="601"/>
              </a:spcBef>
              <a:buClr>
                <a:srgbClr val="2894BF"/>
              </a:buClr>
              <a:buFont typeface="Arial"/>
              <a:buChar char="•"/>
            </a:pPr>
            <a:r>
              <a:rPr lang="de-DE" sz="1800" b="1" strike="noStrike" spc="-1" dirty="0">
                <a:solidFill>
                  <a:srgbClr val="009AD1"/>
                </a:solidFill>
                <a:latin typeface="Arial"/>
                <a:ea typeface="DejaVu Sans"/>
              </a:rPr>
              <a:t>Praxis und Theorie verbinden</a:t>
            </a:r>
            <a:endParaRPr lang="de-DE" sz="1800" b="0" strike="noStrike" spc="-1" dirty="0">
              <a:latin typeface="Arial"/>
            </a:endParaRPr>
          </a:p>
          <a:p>
            <a:pPr marL="743400" lvl="1" indent="-285480">
              <a:lnSpc>
                <a:spcPct val="110000"/>
              </a:lnSpc>
              <a:spcBef>
                <a:spcPts val="601"/>
              </a:spcBef>
              <a:buClr>
                <a:srgbClr val="2894BF"/>
              </a:buClr>
              <a:buFont typeface="Wingdings" charset="2"/>
              <a:buChar char=""/>
            </a:pPr>
            <a:r>
              <a:rPr lang="de-DE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Erfahrungen aus Beratungen und Vermittlung von Grundlagenwissen</a:t>
            </a:r>
            <a:endParaRPr lang="de-DE" sz="1600" b="0" strike="noStrike" spc="-1" dirty="0">
              <a:latin typeface="Arial"/>
            </a:endParaRPr>
          </a:p>
          <a:p>
            <a:pPr marL="743400" lvl="1" indent="-285480">
              <a:lnSpc>
                <a:spcPct val="110000"/>
              </a:lnSpc>
              <a:spcBef>
                <a:spcPts val="601"/>
              </a:spcBef>
              <a:buClr>
                <a:srgbClr val="2894BF"/>
              </a:buClr>
              <a:buFont typeface="Wingdings" charset="2"/>
              <a:buChar char=""/>
            </a:pPr>
            <a:r>
              <a:rPr lang="de-DE" sz="1600" b="0" strike="noStrike" spc="-1" dirty="0">
                <a:latin typeface="Arial"/>
                <a:ea typeface="DejaVu Sans"/>
              </a:rPr>
              <a:t>Vorhandene didaktische </a:t>
            </a:r>
            <a:r>
              <a:rPr lang="de-DE" sz="1600" b="0" strike="noStrike" spc="-1" dirty="0" smtClean="0">
                <a:latin typeface="Arial"/>
                <a:ea typeface="DejaVu Sans"/>
              </a:rPr>
              <a:t>Erfahrung des Teams floss in den Kurs ein</a:t>
            </a:r>
            <a:endParaRPr lang="de-DE" sz="1600" b="0" strike="noStrike" spc="-1" dirty="0">
              <a:latin typeface="Arial"/>
            </a:endParaRPr>
          </a:p>
          <a:p>
            <a:pPr marL="285840" indent="-285120">
              <a:lnSpc>
                <a:spcPct val="110000"/>
              </a:lnSpc>
              <a:spcBef>
                <a:spcPts val="601"/>
              </a:spcBef>
              <a:buClr>
                <a:srgbClr val="2894BF"/>
              </a:buClr>
              <a:buFont typeface="Arial"/>
              <a:buChar char="•"/>
            </a:pPr>
            <a:r>
              <a:rPr lang="de-DE" sz="1800" b="1" strike="noStrike" spc="-1" dirty="0">
                <a:solidFill>
                  <a:srgbClr val="009AD1"/>
                </a:solidFill>
                <a:latin typeface="Arial"/>
                <a:ea typeface="DejaVu Sans"/>
              </a:rPr>
              <a:t>Anreize setzen</a:t>
            </a:r>
            <a:endParaRPr lang="de-DE" sz="1800" b="0" strike="noStrike" spc="-1" dirty="0">
              <a:latin typeface="Arial"/>
            </a:endParaRPr>
          </a:p>
          <a:p>
            <a:pPr marL="743400" lvl="1" indent="-285480">
              <a:lnSpc>
                <a:spcPct val="110000"/>
              </a:lnSpc>
              <a:spcBef>
                <a:spcPts val="601"/>
              </a:spcBef>
              <a:buClr>
                <a:srgbClr val="2894BF"/>
              </a:buClr>
              <a:buFont typeface="Wingdings" charset="2"/>
              <a:buChar char=""/>
            </a:pPr>
            <a:r>
              <a:rPr lang="de-DE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Curriculare Einbindung und Vergabe von ECTS-Punkten</a:t>
            </a:r>
            <a:endParaRPr lang="de-DE" sz="1600" b="0" strike="noStrike" spc="-1" dirty="0">
              <a:latin typeface="Arial"/>
            </a:endParaRPr>
          </a:p>
          <a:p>
            <a:pPr marL="285840" indent="-285120">
              <a:lnSpc>
                <a:spcPct val="110000"/>
              </a:lnSpc>
              <a:spcBef>
                <a:spcPts val="601"/>
              </a:spcBef>
              <a:buClr>
                <a:srgbClr val="2894BF"/>
              </a:buClr>
              <a:buFont typeface="Arial"/>
              <a:buChar char="•"/>
            </a:pPr>
            <a:r>
              <a:rPr lang="de-DE" sz="1800" b="1" strike="noStrike" spc="-1" dirty="0">
                <a:solidFill>
                  <a:srgbClr val="009AD1"/>
                </a:solidFill>
                <a:latin typeface="Arial"/>
                <a:ea typeface="DejaVu Sans"/>
              </a:rPr>
              <a:t>Eigenes Team stärken </a:t>
            </a:r>
            <a:endParaRPr lang="de-DE" sz="1800" b="0" strike="noStrike" spc="-1" dirty="0">
              <a:latin typeface="Arial"/>
            </a:endParaRPr>
          </a:p>
          <a:p>
            <a:pPr marL="743400" lvl="1" indent="-285480">
              <a:lnSpc>
                <a:spcPct val="110000"/>
              </a:lnSpc>
              <a:spcBef>
                <a:spcPts val="601"/>
              </a:spcBef>
              <a:buClr>
                <a:srgbClr val="2894BF"/>
              </a:buClr>
              <a:buFont typeface="Wingdings" charset="2"/>
              <a:buChar char=""/>
            </a:pPr>
            <a:r>
              <a:rPr lang="de-DE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Gemeinschaftsprojekt des Team Open </a:t>
            </a:r>
            <a:r>
              <a:rPr lang="de-DE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Science während der Home-Office-Zeit</a:t>
            </a:r>
            <a:endParaRPr lang="de-DE" sz="1600" b="0" strike="noStrike" spc="-1" dirty="0">
              <a:latin typeface="Arial"/>
            </a:endParaRPr>
          </a:p>
          <a:p>
            <a:pPr>
              <a:lnSpc>
                <a:spcPct val="110000"/>
              </a:lnSpc>
              <a:spcBef>
                <a:spcPts val="601"/>
              </a:spcBef>
            </a:pPr>
            <a:endParaRPr lang="de-DE" sz="1600" b="0" strike="noStrike" spc="-1" dirty="0">
              <a:latin typeface="Arial"/>
            </a:endParaRPr>
          </a:p>
          <a:p>
            <a:pPr>
              <a:lnSpc>
                <a:spcPct val="110000"/>
              </a:lnSpc>
            </a:pPr>
            <a:endParaRPr lang="de-DE" sz="1600" b="0" strike="noStrike" spc="-1" dirty="0">
              <a:latin typeface="Arial"/>
            </a:endParaRPr>
          </a:p>
          <a:p>
            <a:pPr>
              <a:lnSpc>
                <a:spcPct val="110000"/>
              </a:lnSpc>
            </a:pPr>
            <a:endParaRPr lang="de-DE" sz="1600" b="0" strike="noStrike" spc="-1" dirty="0">
              <a:latin typeface="Arial"/>
            </a:endParaRPr>
          </a:p>
          <a:p>
            <a:pPr>
              <a:lnSpc>
                <a:spcPct val="110000"/>
              </a:lnSpc>
            </a:pPr>
            <a:endParaRPr lang="de-DE" sz="1600" b="0" strike="noStrike" spc="-1" dirty="0">
              <a:latin typeface="Arial"/>
            </a:endParaRPr>
          </a:p>
          <a:p>
            <a:pPr>
              <a:lnSpc>
                <a:spcPct val="110000"/>
              </a:lnSpc>
            </a:pPr>
            <a:endParaRPr lang="de-DE" sz="1600" b="0" strike="noStrike" spc="-1" dirty="0">
              <a:latin typeface="Arial"/>
            </a:endParaRPr>
          </a:p>
        </p:txBody>
      </p:sp>
      <p:sp>
        <p:nvSpPr>
          <p:cNvPr id="134" name="CustomShape 3"/>
          <p:cNvSpPr/>
          <p:nvPr/>
        </p:nvSpPr>
        <p:spPr>
          <a:xfrm>
            <a:off x="2484360" y="6453360"/>
            <a:ext cx="3598920" cy="21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de-DE" sz="7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Digitalvermittlung. </a:t>
            </a:r>
            <a:r>
              <a:rPr lang="de-DE" sz="7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Open Science: Von Daten zu Publikationen</a:t>
            </a:r>
            <a:endParaRPr lang="de-DE" sz="700" b="0" strike="noStrike" spc="-1" dirty="0">
              <a:latin typeface="Arial"/>
            </a:endParaRPr>
          </a:p>
        </p:txBody>
      </p:sp>
      <p:sp>
        <p:nvSpPr>
          <p:cNvPr id="135" name="CustomShape 4"/>
          <p:cNvSpPr/>
          <p:nvPr/>
        </p:nvSpPr>
        <p:spPr>
          <a:xfrm>
            <a:off x="324000" y="6453360"/>
            <a:ext cx="934200" cy="21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fld id="{66E59654-D3FD-4B1D-BE6D-43D087F6D105}" type="slidenum">
              <a:rPr lang="de-DE" sz="700" b="1" strike="noStrike" spc="-1">
                <a:solidFill>
                  <a:srgbClr val="000000"/>
                </a:solidFill>
                <a:latin typeface="Arial"/>
                <a:ea typeface="DejaVu Sans"/>
              </a:rPr>
              <a:t>6</a:t>
            </a:fld>
            <a:endParaRPr lang="de-DE" sz="700" b="0" strike="noStrike" spc="-1">
              <a:latin typeface="Arial"/>
            </a:endParaRPr>
          </a:p>
        </p:txBody>
      </p:sp>
      <p:sp>
        <p:nvSpPr>
          <p:cNvPr id="136" name="CustomShape 5"/>
          <p:cNvSpPr/>
          <p:nvPr/>
        </p:nvSpPr>
        <p:spPr>
          <a:xfrm>
            <a:off x="1403280" y="6453360"/>
            <a:ext cx="936000" cy="21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fld id="{E3BBE239-6960-412A-889C-80EBA91BBD0C}" type="datetime1">
              <a:rPr lang="de-DE" sz="700" b="1" strike="noStrike" spc="-1">
                <a:solidFill>
                  <a:srgbClr val="000000"/>
                </a:solidFill>
                <a:latin typeface="Arial"/>
                <a:ea typeface="DejaVu Sans"/>
              </a:rPr>
              <a:t>24.09.2020</a:t>
            </a:fld>
            <a:endParaRPr lang="de-DE" sz="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324000" y="3717000"/>
            <a:ext cx="5255640" cy="244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Dr. Elisabeth Böker, Peter Brettschneider, Dr. Ilona Lang </a:t>
            </a:r>
            <a:endParaRPr lang="de-DE" sz="200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Team Open Science · KIM</a:t>
            </a:r>
            <a:endParaRPr lang="de-DE" sz="200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endParaRPr lang="de-DE" sz="200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openscience@uni-konstanz.de</a:t>
            </a:r>
            <a:endParaRPr lang="de-DE" sz="20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305640" y="2542680"/>
            <a:ext cx="1307160" cy="569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36000" tIns="18000" rIns="36000" bIns="18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de-DE" sz="3500" b="1" strike="noStrike" spc="-1">
                <a:solidFill>
                  <a:srgbClr val="000000"/>
                </a:solidFill>
                <a:latin typeface="Arial"/>
                <a:ea typeface="DejaVu Sans"/>
              </a:rPr>
              <a:t>Dank!</a:t>
            </a:r>
            <a:endParaRPr lang="de-DE" sz="3500" b="0" strike="noStrike" spc="-1">
              <a:latin typeface="Arial"/>
            </a:endParaRPr>
          </a:p>
        </p:txBody>
      </p:sp>
      <p:sp>
        <p:nvSpPr>
          <p:cNvPr id="139" name="CustomShape 3"/>
          <p:cNvSpPr/>
          <p:nvPr/>
        </p:nvSpPr>
        <p:spPr>
          <a:xfrm>
            <a:off x="311400" y="1973160"/>
            <a:ext cx="2320560" cy="569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36000" tIns="18000" rIns="36000" bIns="18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de-DE" sz="3500" b="1" strike="noStrike" spc="-1">
                <a:solidFill>
                  <a:srgbClr val="000000"/>
                </a:solidFill>
                <a:latin typeface="Arial"/>
                <a:ea typeface="DejaVu Sans"/>
              </a:rPr>
              <a:t>Herzlichen</a:t>
            </a:r>
            <a:endParaRPr lang="de-DE" sz="35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9AD1"/>
      </a:accent1>
      <a:accent2>
        <a:srgbClr val="59B6DC"/>
      </a:accent2>
      <a:accent3>
        <a:srgbClr val="A0D3E6"/>
      </a:accent3>
      <a:accent4>
        <a:srgbClr val="C8E5EF"/>
      </a:accent4>
      <a:accent5>
        <a:srgbClr val="B2B2B2"/>
      </a:accent5>
      <a:accent6>
        <a:srgbClr val="808080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9AD1"/>
      </a:accent1>
      <a:accent2>
        <a:srgbClr val="59B6DC"/>
      </a:accent2>
      <a:accent3>
        <a:srgbClr val="A0D3E6"/>
      </a:accent3>
      <a:accent4>
        <a:srgbClr val="C8E5EF"/>
      </a:accent4>
      <a:accent5>
        <a:srgbClr val="B2B2B2"/>
      </a:accent5>
      <a:accent6>
        <a:srgbClr val="808080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Masterfolien__PPT_2010_</Template>
  <TotalTime>0</TotalTime>
  <Words>289</Words>
  <Application>Microsoft Office PowerPoint</Application>
  <PresentationFormat>Bildschirmpräsentation (4:3)</PresentationFormat>
  <Paragraphs>71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DejaVu Sans</vt:lpstr>
      <vt:lpstr>Symbol</vt:lpstr>
      <vt:lpstr>Wingdings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 Konstanz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 mit Bild, Typografie: Arial Bold, maximal  über vier Zeilen</dc:title>
  <dc:subject/>
  <dc:creator>Elisabeth Böker</dc:creator>
  <dc:description>Vorlage Praesentation – Office 2010;_x005f_x000d_
Version 010;_x005f_x000d_
2015-03-03;</dc:description>
  <cp:lastModifiedBy>Elisabeth Böker</cp:lastModifiedBy>
  <cp:revision>69</cp:revision>
  <dcterms:created xsi:type="dcterms:W3CDTF">2019-10-30T14:11:14Z</dcterms:created>
  <dcterms:modified xsi:type="dcterms:W3CDTF">2020-09-24T07:03:36Z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Bearbeiter">
    <vt:lpwstr>gadamovich | office implementation</vt:lpwstr>
  </property>
  <property fmtid="{D5CDD505-2E9C-101B-9397-08002B2CF9AE}" pid="4" name="Company">
    <vt:lpwstr>Universität Konstanz</vt:lpwstr>
  </property>
  <property fmtid="{D5CDD505-2E9C-101B-9397-08002B2CF9AE}" pid="5" name="Erstellt am">
    <vt:lpwstr>10.10.2014</vt:lpwstr>
  </property>
  <property fmtid="{D5CDD505-2E9C-101B-9397-08002B2CF9AE}" pid="6" name="Erstellt von">
    <vt:lpwstr>STRICHPUNKT</vt:lpwstr>
  </property>
  <property fmtid="{D5CDD505-2E9C-101B-9397-08002B2CF9AE}" pid="7" name="HiddenSlides">
    <vt:i4>0</vt:i4>
  </property>
  <property fmtid="{D5CDD505-2E9C-101B-9397-08002B2CF9AE}" pid="8" name="HyperlinksChanged">
    <vt:bool>false</vt:bool>
  </property>
  <property fmtid="{D5CDD505-2E9C-101B-9397-08002B2CF9AE}" pid="9" name="LinksUpToDate">
    <vt:bool>false</vt:bool>
  </property>
  <property fmtid="{D5CDD505-2E9C-101B-9397-08002B2CF9AE}" pid="10" name="MMClips">
    <vt:i4>0</vt:i4>
  </property>
  <property fmtid="{D5CDD505-2E9C-101B-9397-08002B2CF9AE}" pid="11" name="Notes">
    <vt:i4>0</vt:i4>
  </property>
  <property fmtid="{D5CDD505-2E9C-101B-9397-08002B2CF9AE}" pid="12" name="PresentationFormat">
    <vt:lpwstr>Bildschirmpräsentation (4:3)</vt:lpwstr>
  </property>
  <property fmtid="{D5CDD505-2E9C-101B-9397-08002B2CF9AE}" pid="13" name="ScaleCrop">
    <vt:bool>false</vt:bool>
  </property>
  <property fmtid="{D5CDD505-2E9C-101B-9397-08002B2CF9AE}" pid="14" name="ShareDoc">
    <vt:bool>false</vt:bool>
  </property>
  <property fmtid="{D5CDD505-2E9C-101B-9397-08002B2CF9AE}" pid="15" name="Slides">
    <vt:i4>7</vt:i4>
  </property>
  <property fmtid="{D5CDD505-2E9C-101B-9397-08002B2CF9AE}" pid="16" name="Version">
    <vt:lpwstr>010</vt:lpwstr>
  </property>
  <property fmtid="{D5CDD505-2E9C-101B-9397-08002B2CF9AE}" pid="17" name="Version vom">
    <vt:lpwstr>03.03.2015</vt:lpwstr>
  </property>
</Properties>
</file>